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46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6" Type="http://schemas.openxmlformats.org/officeDocument/2006/relationships/theme" Target="theme/theme1.xml" /><Relationship Id="rId35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34" Type="http://schemas.openxmlformats.org/officeDocument/2006/relationships/presProps" Target="presProps.xml" /><Relationship Id="rId3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02FF-7FFD-AC45-B155-681BF13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5D75-9624-FE43-B035-A555CD4D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AAE9-577D-C946-AFE8-41DF5C5B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9C3A-BDEB-8244-8422-7956AAC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E862B-0DE2-3546-8A16-EF9FC862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9620-5373-184C-B8F5-50065A61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F3A6-4228-A942-96A3-49443D40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4871-5F4F-B94F-9B11-1C555D90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38292-5D68-B247-8578-68BF58724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19345-E9D9-B14B-84E7-1A862142E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CB5C-0678-1F4D-B658-CD6CF9D9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C839-DEA1-0746-8BE3-D4D2081A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015C-D92F-4B4D-B0E1-822256A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7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0B75-05BF-0C4A-B1B8-CDACCCC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1E6F-DF5F-E24C-956E-3AB41B8F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2973E-B8AF-BB41-A0AC-171B4840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6130-253A-E043-BB2B-EC3ECCCD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0AC4-187A-054C-904A-013E8FEA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7D9A-A462-764F-948F-6E267237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8ABA-33D1-C146-8DCF-F6E1DE37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15FA-4DCD-4742-A0A8-0BBC88D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6ADC3-E655-2545-8043-D0E704EC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4AC6B-30BF-934E-8AF0-9D5135BF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5FC3D-A9D9-034E-B4AD-B7DE0F07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BA704-A97B-664F-A29E-263BEBA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A9F1-BC89-7C4A-9214-A5BE0AB1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6BC88-A191-1B4E-93B6-022477DE4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B24D5-81F4-224A-9969-38BBFCB0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088AE-0C84-A44B-91C7-8F963F2A0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BF671-0E0E-DA40-8680-D83784EC8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B2AD7-AEE2-F646-8BCC-E8703194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72F84-EA31-7E4D-BD1E-9CA444C8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C69E-19B8-F34F-AF8D-F27A144D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5ED7-24E2-9543-B176-0ABE3B6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C28B-9F3E-F143-B91E-2841159F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3EF2D-1DB9-D144-8D7B-316B50AE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1CC1C-A842-D34E-A7B6-6E5A2425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EAA5F-BD3F-2747-9C1C-6F653640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B9E6E-039F-0249-801B-6103C5A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0358-4592-D84F-A0EA-8BF2628A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F591-01B8-0146-8E9C-D716C0C1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4410-E74E-EB49-B1DA-68B0A4BE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627E-8FEB-F94E-BF40-9FEE8A4DC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7052-D7F9-5A4A-8AAC-08CD16D2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EF0C-418B-5942-87FD-8BBC8C06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7A0CA-D356-CB44-91BC-5159B62A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49E9-4D8D-4D4F-A028-4A969AA5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F626B-504D-3E42-84BE-0CAC53A8B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9CD8F-2308-8642-874A-ED0D25A22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8BE4-CF48-F245-8411-0DAA33FE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3DFB9-F5F2-564E-9042-336BA46E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3F0D-14C8-8441-AFFB-716C63E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91513-1FAA-0E4F-BF0A-F546F01B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AB061-79B5-4A4B-9136-7AD1C74E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850B-4EFB-D54B-BB8F-35702D7E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06E4-A05F-654F-91C2-F1C380EB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DFA0-6157-4E4F-AB3A-F72514A6D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.png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png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png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session4:</a:t>
            </a:r>
            <a:r>
              <a:rPr/>
              <a:t> </a:t>
            </a:r>
            <a:r>
              <a:rPr/>
              <a:t>read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into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Getting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work</a:t>
            </a:r>
            <a:r>
              <a:rPr/>
              <a:t> </a:t>
            </a:r>
            <a:r>
              <a:rPr/>
              <a:t>into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There are 3 main methods</a:t>
            </a:r>
          </a:p>
          <a:p>
            <a:pPr lvl="1">
              <a:buAutoNum type="arabicPeriod"/>
            </a:pPr>
            <a:r>
              <a:rPr/>
              <a:t>Point and click</a:t>
            </a:r>
          </a:p>
          <a:p>
            <a:pPr lvl="2"/>
            <a:r>
              <a:rPr/>
              <a:t>Less fiddly as no need to write code</a:t>
            </a:r>
          </a:p>
          <a:p>
            <a:pPr lvl="2"/>
            <a:r>
              <a:rPr/>
              <a:t>But not reproducible</a:t>
            </a:r>
          </a:p>
          <a:p>
            <a:pPr lvl="1">
              <a:buAutoNum type="arabicPeriod"/>
            </a:pPr>
            <a:r>
              <a:rPr/>
              <a:t>Using commands</a:t>
            </a:r>
          </a:p>
          <a:p>
            <a:pPr lvl="2"/>
            <a:r>
              <a:rPr/>
              <a:t>Better for reproducibility</a:t>
            </a:r>
          </a:p>
          <a:p>
            <a:pPr lvl="2"/>
            <a:r>
              <a:rPr/>
              <a:t>Someone else would just have to replace the source code to run the code on their own computer</a:t>
            </a:r>
          </a:p>
          <a:p>
            <a:pPr lvl="1">
              <a:buAutoNum type="arabicPeriod"/>
            </a:pPr>
            <a:r>
              <a:rPr/>
              <a:t>Connecting to an online database or google spreadsheet (not covered here)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Method</a:t>
            </a:r>
            <a:r>
              <a:rPr/>
              <a:t> </a:t>
            </a:r>
            <a:r>
              <a:rPr/>
              <a:t>1:</a:t>
            </a:r>
            <a:r>
              <a:rPr/>
              <a:t> </a:t>
            </a:r>
            <a:r>
              <a:rPr/>
              <a:t>Point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click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Click </a:t>
            </a:r>
            <a:r>
              <a:rPr sz="1800">
                <a:latin typeface="Courier"/>
              </a:rPr>
              <a:t>Import Dataset</a:t>
            </a:r>
            <a:r>
              <a:rPr/>
              <a:t> tab in the </a:t>
            </a:r>
            <a:r>
              <a:rPr sz="1800">
                <a:latin typeface="Courier"/>
              </a:rPr>
              <a:t>Environment</a:t>
            </a:r>
            <a:r>
              <a:rPr/>
              <a:t> pane</a:t>
            </a:r>
          </a:p>
        </p:txBody>
      </p:sp>
      <p:pic>
        <p:nvPicPr>
          <p:cNvPr descr="../images/Point%20and%20click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2200" y="2628900"/>
            <a:ext cx="5181600" cy="2705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/>
              <a:t>Choose </a:t>
            </a:r>
            <a:r>
              <a:rPr sz="1800">
                <a:latin typeface="Courier"/>
              </a:rPr>
              <a:t>From text (readr)</a:t>
            </a:r>
          </a:p>
        </p:txBody>
      </p:sp>
      <p:pic>
        <p:nvPicPr>
          <p:cNvPr descr="../images/ImportDataset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85000" y="1816100"/>
            <a:ext cx="3556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Browse</a:t>
            </a:r>
            <a:r>
              <a:rPr/>
              <a:t> </a:t>
            </a:r>
            <a:r>
              <a:rPr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/>
              <a:t>Now browse for your file</a:t>
            </a:r>
            <a:br/>
          </a:p>
          <a:p>
            <a:pPr lvl="1"/>
            <a:r>
              <a:rPr/>
              <a:t>Click on the file you wish to select</a:t>
            </a:r>
            <a:br/>
          </a:p>
          <a:p>
            <a:pPr lvl="1"/>
            <a:r>
              <a:rPr/>
              <a:t>Then select </a:t>
            </a:r>
            <a:r>
              <a:rPr sz="1800">
                <a:latin typeface="Courier"/>
              </a:rPr>
              <a:t>Import</a:t>
            </a:r>
            <a:br/>
          </a:p>
          <a:p>
            <a:pPr lvl="1"/>
            <a:r>
              <a:rPr/>
              <a:t>IF you try this you will notice there is no text in the source pane. This method is not reproducible.</a:t>
            </a:r>
            <a:br/>
          </a:p>
        </p:txBody>
      </p:sp>
      <p:pic>
        <p:nvPicPr>
          <p:cNvPr descr="../images/ImportDataset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2200" y="2603500"/>
            <a:ext cx="5181600" cy="2781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How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I</a:t>
            </a:r>
            <a:r>
              <a:rPr/>
              <a:t> </a:t>
            </a:r>
            <a:r>
              <a:rPr/>
              <a:t>make</a:t>
            </a:r>
            <a:r>
              <a:rPr/>
              <a:t> </a:t>
            </a:r>
            <a:r>
              <a:rPr/>
              <a:t>this</a:t>
            </a:r>
            <a:r>
              <a:rPr/>
              <a:t> </a:t>
            </a:r>
            <a:r>
              <a:rPr/>
              <a:t>reproducible?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/>
              <a:t>Look for the code in the </a:t>
            </a:r>
            <a:r>
              <a:rPr sz="1800">
                <a:latin typeface="Courier"/>
              </a:rPr>
              <a:t>Code Preview</a:t>
            </a:r>
          </a:p>
          <a:p>
            <a:pPr lvl="1"/>
            <a:r>
              <a:rPr/>
              <a:t>You can copy and paste this code into your source pane to make this step reproducible</a:t>
            </a:r>
          </a:p>
        </p:txBody>
      </p:sp>
      <p:pic>
        <p:nvPicPr>
          <p:cNvPr descr="../images/ImportingDataset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2200" y="2603500"/>
            <a:ext cx="5181600" cy="2768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Method</a:t>
            </a:r>
            <a:r>
              <a:rPr/>
              <a:t> </a:t>
            </a:r>
            <a:r>
              <a:rPr/>
              <a:t>2:</a:t>
            </a:r>
            <a:r>
              <a:rPr/>
              <a:t> </a:t>
            </a:r>
            <a:r>
              <a:rPr/>
              <a:t>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sz="1800">
                <a:latin typeface="Courier"/>
              </a:rPr>
              <a:t>readr</a:t>
            </a:r>
            <a:r>
              <a:rPr/>
              <a:t> is a package containing functions to help R </a:t>
            </a:r>
            <a:r>
              <a:rPr i="1"/>
              <a:t>read</a:t>
            </a:r>
            <a:r>
              <a:rPr/>
              <a:t> your external files</a:t>
            </a:r>
            <a:br/>
          </a:p>
          <a:p>
            <a:pPr lvl="1"/>
            <a:r>
              <a:rPr/>
              <a:t>It is automatically installed with </a:t>
            </a:r>
            <a:r>
              <a:rPr sz="1800">
                <a:latin typeface="Courier"/>
              </a:rPr>
              <a:t>tidyverse</a:t>
            </a:r>
            <a:br/>
          </a:p>
          <a:p>
            <a:pPr lvl="1"/>
            <a:r>
              <a:rPr/>
              <a:t>Remember we have installed already so now load the packages with </a:t>
            </a:r>
            <a:r>
              <a:rPr sz="1800">
                <a:latin typeface="Courier"/>
              </a:rPr>
              <a:t>library()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library</a:t>
            </a:r>
            <a:r>
              <a:rPr sz="1800">
                <a:latin typeface="Courier"/>
              </a:rPr>
              <a:t>(tidyverse)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Read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can then tell R to read a CSV file by writing the full file path name.</a:t>
            </a:r>
          </a:p>
          <a:p>
            <a:pPr lvl="1"/>
            <a:r>
              <a:rPr/>
              <a:t>Because we are working in an RStudio project we can use a </a:t>
            </a:r>
            <a:r>
              <a:rPr b="1"/>
              <a:t>relative file path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You creating an object called "cchic" to contain the data</a:t>
            </a:r>
            <a:br/>
            <a:r>
              <a:rPr sz="1800">
                <a:latin typeface="Courier"/>
              </a:rPr>
              <a:t>cchic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read_csv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70A0"/>
                </a:solidFill>
                <a:latin typeface="Courier"/>
              </a:rPr>
              <a:t>"data/clean_CCHIC.csv"</a:t>
            </a:r>
            <a:r>
              <a:rPr sz="1800">
                <a:latin typeface="Courier"/>
              </a:rPr>
              <a:t>)</a:t>
            </a:r>
          </a:p>
          <a:p>
            <a:pPr lvl="1"/>
            <a:r>
              <a:rPr/>
              <a:t>(use double dot </a:t>
            </a:r>
            <a:r>
              <a:rPr sz="1800">
                <a:latin typeface="Courier"/>
              </a:rPr>
              <a:t>..</a:t>
            </a:r>
            <a:r>
              <a:rPr/>
              <a:t> if you need to go above the current working directory)</a:t>
            </a:r>
          </a:p>
          <a:p>
            <a:pPr lvl="0" marL="0" indent="0">
              <a:buNone/>
            </a:pPr>
            <a:r>
              <a:rPr/>
              <a:t>Display the contents of the data frame </a:t>
            </a:r>
            <a:r>
              <a:rPr sz="1800">
                <a:latin typeface="Courier"/>
              </a:rPr>
              <a:t>cchic</a:t>
            </a:r>
            <a:r>
              <a:rPr/>
              <a:t> in R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cchic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data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imported</a:t>
            </a:r>
            <a:r>
              <a:rPr/>
              <a:t> </a:t>
            </a:r>
            <a:r>
              <a:rPr/>
              <a:t>as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 sz="1800">
                <a:latin typeface="Courier"/>
              </a:rPr>
              <a:t>tibble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special</a:t>
            </a:r>
            <a:r>
              <a:rPr/>
              <a:t> </a:t>
            </a:r>
            <a:r>
              <a:rPr/>
              <a:t>type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dataframe</a:t>
            </a:r>
          </a:p>
        </p:txBody>
      </p:sp>
      <p:pic>
        <p:nvPicPr>
          <p:cNvPr descr="../images/Tibbl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1600" y="1816100"/>
            <a:ext cx="68961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A</a:t>
            </a:r>
            <a:r>
              <a:rPr/>
              <a:t> </a:t>
            </a:r>
            <a:r>
              <a:rPr sz="1800">
                <a:latin typeface="Courier"/>
              </a:rPr>
              <a:t>tibble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 sz="1800">
                <a:latin typeface="Courier"/>
              </a:rPr>
              <a:t>tidyverse</a:t>
            </a:r>
            <a:r>
              <a:rPr/>
              <a:t> </a:t>
            </a:r>
            <a:r>
              <a:rPr/>
              <a:t>friendly</a:t>
            </a:r>
            <a:r>
              <a:rPr/>
              <a:t> </a:t>
            </a:r>
            <a:r>
              <a:rPr/>
              <a:t>dataframe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don’t</a:t>
            </a:r>
            <a:r>
              <a:rPr/>
              <a:t> </a:t>
            </a:r>
            <a:r>
              <a:rPr/>
              <a:t>need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worry</a:t>
            </a:r>
            <a:r>
              <a:rPr/>
              <a:t> </a:t>
            </a:r>
            <a:r>
              <a:rPr/>
              <a:t>about</a:t>
            </a:r>
            <a:r>
              <a:rPr/>
              <a:t> </a:t>
            </a:r>
            <a:r>
              <a:rPr/>
              <a:t>that</a:t>
            </a:r>
            <a:r>
              <a:rPr/>
              <a:t> </a:t>
            </a:r>
            <a:r>
              <a:rPr/>
              <a:t>at</a:t>
            </a:r>
            <a:r>
              <a:rPr/>
              <a:t> </a:t>
            </a:r>
            <a:r>
              <a:rPr/>
              <a:t>this</a:t>
            </a:r>
            <a:r>
              <a:rPr/>
              <a:t> </a:t>
            </a:r>
            <a:r>
              <a:rPr/>
              <a:t>stage.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Viewing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/>
              <a:t>You have imported your data into R.</a:t>
            </a:r>
          </a:p>
          <a:p>
            <a:pPr lvl="1"/>
            <a:r>
              <a:rPr/>
              <a:t>You need a neat way of looking at it.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View</a:t>
            </a:r>
            <a:r>
              <a:rPr sz="1800">
                <a:latin typeface="Courier"/>
              </a:rPr>
              <a:t>(cchic)</a:t>
            </a:r>
          </a:p>
          <a:p>
            <a:pPr lvl="1"/>
            <a:r>
              <a:rPr/>
              <a:t>The data is displayed in a familiar spreadsheet format.</a:t>
            </a:r>
          </a:p>
          <a:p>
            <a:pPr lvl="2"/>
            <a:r>
              <a:rPr/>
              <a:t>This is a more human-legible table</a:t>
            </a:r>
            <a:br/>
          </a:p>
          <a:p>
            <a:pPr lvl="2"/>
            <a:r>
              <a:rPr/>
              <a:t>You can also view the data via the environment pane</a:t>
            </a:r>
          </a:p>
        </p:txBody>
      </p:sp>
      <p:pic>
        <p:nvPicPr>
          <p:cNvPr descr="../images/View(cchic)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2200" y="2514600"/>
            <a:ext cx="5181600" cy="295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Reviewing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Spreadsheets in R are called data frames You can use these functions to investigate your data frame:</a:t>
            </a:r>
          </a:p>
          <a:p>
            <a:pPr lvl="1"/>
            <a:r>
              <a:rPr sz="1800">
                <a:latin typeface="Courier"/>
              </a:rPr>
              <a:t>head(cchic)</a:t>
            </a:r>
            <a:br/>
          </a:p>
          <a:p>
            <a:pPr lvl="1"/>
            <a:r>
              <a:rPr sz="1800">
                <a:latin typeface="Courier"/>
              </a:rPr>
              <a:t>tail(cchic)</a:t>
            </a:r>
            <a:br/>
          </a:p>
          <a:p>
            <a:pPr lvl="1"/>
            <a:r>
              <a:rPr sz="1800">
                <a:latin typeface="Courier"/>
              </a:rPr>
              <a:t>names(cchic)</a:t>
            </a:r>
            <a:br/>
          </a:p>
          <a:p>
            <a:pPr lvl="1"/>
            <a:r>
              <a:rPr sz="1800">
                <a:latin typeface="Courier"/>
              </a:rPr>
              <a:t>str(cchic)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will</a:t>
            </a:r>
            <a:r>
              <a:rPr/>
              <a:t> </a:t>
            </a:r>
            <a:r>
              <a:rPr/>
              <a:t>this</a:t>
            </a:r>
            <a:r>
              <a:rPr/>
              <a:t> </a:t>
            </a:r>
            <a:r>
              <a:rPr/>
              <a:t>workshop</a:t>
            </a:r>
            <a:r>
              <a:rPr/>
              <a:t> </a:t>
            </a:r>
            <a:r>
              <a:rPr/>
              <a:t>teach</a:t>
            </a:r>
            <a:r>
              <a:rPr/>
              <a:t> </a:t>
            </a:r>
            <a:r>
              <a:rPr/>
              <a:t>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AutoNum type="arabicPeriod"/>
            </a:pPr>
            <a:r>
              <a:rPr/>
              <a:t>Getting </a:t>
            </a:r>
            <a:r>
              <a:rPr sz="1800">
                <a:latin typeface="Courier"/>
              </a:rPr>
              <a:t>csv</a:t>
            </a:r>
            <a:r>
              <a:rPr/>
              <a:t> files into R</a:t>
            </a:r>
            <a:br/>
          </a:p>
          <a:p>
            <a:pPr lvl="1">
              <a:buAutoNum type="arabicPeriod"/>
            </a:pPr>
            <a:r>
              <a:rPr/>
              <a:t>Initial exploration of your data set</a:t>
            </a:r>
            <a:br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head()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head</a:t>
            </a:r>
            <a:r>
              <a:rPr sz="1800">
                <a:latin typeface="Courier"/>
              </a:rPr>
              <a:t>(cchic)</a:t>
            </a:r>
          </a:p>
          <a:p>
            <a:pPr lvl="0" marL="0" indent="0">
              <a:buNone/>
            </a:pPr>
            <a:r>
              <a:rPr/>
              <a:t>Prints the first 6 rows of the data frame.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tail()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tail</a:t>
            </a:r>
            <a:r>
              <a:rPr sz="1800">
                <a:latin typeface="Courier"/>
              </a:rPr>
              <a:t>(cchic)</a:t>
            </a:r>
          </a:p>
          <a:p>
            <a:pPr lvl="0" marL="0" indent="0">
              <a:buNone/>
            </a:pPr>
            <a:r>
              <a:rPr/>
              <a:t>Prints the last 6 rows of the data frame.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names()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names</a:t>
            </a:r>
            <a:r>
              <a:rPr sz="1800">
                <a:latin typeface="Courier"/>
              </a:rPr>
              <a:t>(cchic)</a:t>
            </a:r>
          </a:p>
          <a:p>
            <a:pPr lvl="0" marL="0" indent="0">
              <a:buNone/>
            </a:pPr>
            <a:r>
              <a:rPr/>
              <a:t>Prints the names of the variables.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str()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str</a:t>
            </a:r>
            <a:r>
              <a:rPr sz="1800">
                <a:latin typeface="Courier"/>
              </a:rPr>
              <a:t>(cchic)</a:t>
            </a:r>
          </a:p>
          <a:p>
            <a:pPr lvl="0" marL="0" indent="0">
              <a:buNone/>
            </a:pPr>
            <a:r>
              <a:rPr/>
              <a:t>Prints the data type of each variable.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Look</a:t>
            </a:r>
            <a:r>
              <a:rPr/>
              <a:t> </a:t>
            </a:r>
            <a:r>
              <a:rPr/>
              <a:t>at</a:t>
            </a:r>
            <a:r>
              <a:rPr/>
              <a:t> </a:t>
            </a:r>
            <a:r>
              <a:rPr/>
              <a:t>specific</a:t>
            </a:r>
            <a:r>
              <a:rPr/>
              <a:t> </a:t>
            </a:r>
            <a:r>
              <a:rPr/>
              <a:t>items.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You can look at specific data points.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cchic[</a:t>
            </a:r>
            <a:r>
              <a:rPr sz="1800">
                <a:solidFill>
                  <a:srgbClr val="40A070"/>
                </a:solidFill>
                <a:latin typeface="Courier"/>
              </a:rPr>
              <a:t>21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5</a:t>
            </a:r>
            <a:r>
              <a:rPr sz="1800">
                <a:latin typeface="Courier"/>
              </a:rPr>
              <a:t>]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# A tibble: 1 x 1
##   temp_nc
##     &lt;dbl&gt;
## 1    36.1</a:t>
            </a:r>
          </a:p>
          <a:p>
            <a:pPr lvl="0" marL="0" indent="0">
              <a:buNone/>
            </a:pPr>
            <a:r>
              <a:rPr/>
              <a:t>This displays the the piece of data in the 21st row and 5th column.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Selecting</a:t>
            </a:r>
            <a:r>
              <a:rPr/>
              <a:t> </a:t>
            </a:r>
            <a:r>
              <a:rPr/>
              <a:t>variables</a:t>
            </a:r>
            <a:r>
              <a:rPr/>
              <a:t> </a:t>
            </a:r>
            <a:r>
              <a:rPr/>
              <a:t>using</a:t>
            </a:r>
            <a:r>
              <a:rPr/>
              <a:t> </a:t>
            </a:r>
            <a:r>
              <a:rPr/>
              <a:t>$</a:t>
            </a:r>
            <a:r>
              <a:rPr/>
              <a:t> </a:t>
            </a:r>
            <a:r>
              <a:rPr/>
              <a:t>sign.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can also use the </a:t>
            </a:r>
            <a:r>
              <a:rPr sz="1800">
                <a:latin typeface="Courier"/>
              </a:rPr>
              <a:t>$</a:t>
            </a:r>
            <a:r>
              <a:rPr/>
              <a:t> function</a:t>
            </a:r>
          </a:p>
          <a:p>
            <a:pPr lvl="1"/>
            <a:r>
              <a:rPr/>
              <a:t>Enter </a:t>
            </a:r>
            <a:r>
              <a:rPr sz="1800">
                <a:latin typeface="Courier"/>
              </a:rPr>
              <a:t>data_frame_name$variable_name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cchic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weight</a:t>
            </a:r>
          </a:p>
          <a:p>
            <a:pPr lvl="1"/>
            <a:r>
              <a:rPr/>
              <a:t>This will list all of the data in the weight column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 sz="1800">
                <a:latin typeface="Courier"/>
              </a:rPr>
              <a:t>table()</a:t>
            </a:r>
            <a:r>
              <a:rPr/>
              <a:t> </a:t>
            </a:r>
            <a:r>
              <a:rPr sz="1800">
                <a:latin typeface="Courier"/>
              </a:rPr>
              <a:t>range()</a:t>
            </a:r>
            <a:r>
              <a:rPr/>
              <a:t> </a:t>
            </a:r>
            <a:r>
              <a:rPr sz="1800">
                <a:latin typeface="Courier"/>
              </a:rPr>
              <a:t>min()</a:t>
            </a:r>
            <a:r>
              <a:rPr/>
              <a:t> </a:t>
            </a:r>
            <a:r>
              <a:rPr sz="1800">
                <a:latin typeface="Courier"/>
              </a:rPr>
              <a:t>mean()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other</a:t>
            </a:r>
            <a:r>
              <a:rPr/>
              <a:t> </a:t>
            </a:r>
            <a:r>
              <a:rPr/>
              <a:t>tools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review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Specific functions from other packages can help you describe datasets</a:t>
            </a:r>
          </a:p>
          <a:p>
            <a:pPr lvl="1"/>
            <a:r>
              <a:rPr/>
              <a:t>e.g. </a:t>
            </a:r>
          </a:p>
          <a:p>
            <a:pPr lvl="1"/>
            <a:r>
              <a:rPr sz="1800">
                <a:latin typeface="Courier"/>
              </a:rPr>
              <a:t>table()</a:t>
            </a:r>
            <a:r>
              <a:rPr/>
              <a:t> gives the number of unique values in a column</a:t>
            </a:r>
          </a:p>
          <a:p>
            <a:pPr lvl="1"/>
            <a:r>
              <a:rPr sz="1800">
                <a:latin typeface="Courier"/>
              </a:rPr>
              <a:t>range()</a:t>
            </a:r>
            <a:r>
              <a:rPr/>
              <a:t> </a:t>
            </a:r>
            <a:r>
              <a:rPr sz="1800">
                <a:latin typeface="Courier"/>
              </a:rPr>
              <a:t>min()</a:t>
            </a:r>
            <a:r>
              <a:rPr/>
              <a:t> </a:t>
            </a:r>
            <a:r>
              <a:rPr sz="1800">
                <a:latin typeface="Courier"/>
              </a:rPr>
              <a:t>mean()</a:t>
            </a:r>
            <a:r>
              <a:rPr/>
              <a:t> work on numeric columns</a:t>
            </a:r>
          </a:p>
          <a:p>
            <a:pPr lvl="1"/>
            <a:r>
              <a:rPr/>
              <a:t>BEWARE if a column contains any NA values these will return NA, unless you specify </a:t>
            </a:r>
            <a:r>
              <a:rPr sz="1800">
                <a:latin typeface="Courier"/>
              </a:rPr>
              <a:t>na.rm=TRUE</a:t>
            </a:r>
          </a:p>
          <a:p>
            <a:pPr lvl="1"/>
            <a:r>
              <a:rPr/>
              <a:t>try with &amp; without :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range</a:t>
            </a:r>
            <a:r>
              <a:rPr sz="1800">
                <a:latin typeface="Courier"/>
              </a:rPr>
              <a:t>(cchic2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urea, </a:t>
            </a:r>
            <a:r>
              <a:rPr sz="1800">
                <a:solidFill>
                  <a:srgbClr val="902000"/>
                </a:solidFill>
                <a:latin typeface="Courier"/>
              </a:rPr>
              <a:t>na.rm=</a:t>
            </a:r>
            <a:r>
              <a:rPr sz="1800">
                <a:solidFill>
                  <a:srgbClr val="007020"/>
                </a:solidFill>
                <a:latin typeface="Courier"/>
              </a:rPr>
              <a:t>TRUE</a:t>
            </a:r>
            <a:r>
              <a:rPr sz="1800">
                <a:latin typeface="Courier"/>
              </a:rPr>
              <a:t>)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AutoNum type="arabicPeriod"/>
            </a:pPr>
            <a:r>
              <a:rPr/>
              <a:t>What types of variables do you have in </a:t>
            </a:r>
            <a:r>
              <a:rPr sz="1800">
                <a:latin typeface="Courier"/>
              </a:rPr>
              <a:t>cchic</a:t>
            </a:r>
            <a:r>
              <a:rPr/>
              <a:t>?</a:t>
            </a:r>
          </a:p>
          <a:p>
            <a:pPr lvl="1">
              <a:buAutoNum type="arabicPeriod"/>
            </a:pPr>
            <a:r>
              <a:rPr/>
              <a:t>Display the </a:t>
            </a:r>
            <a:r>
              <a:rPr sz="1800">
                <a:latin typeface="Courier"/>
              </a:rPr>
              <a:t>discharge_dttm</a:t>
            </a:r>
            <a:r>
              <a:rPr/>
              <a:t> vector from </a:t>
            </a:r>
            <a:r>
              <a:rPr sz="1800">
                <a:latin typeface="Courier"/>
              </a:rPr>
              <a:t>cchic</a:t>
            </a:r>
            <a:r>
              <a:rPr/>
              <a:t>.</a:t>
            </a:r>
          </a:p>
          <a:p>
            <a:pPr lvl="1">
              <a:buAutoNum type="arabicPeriod"/>
            </a:pPr>
            <a:r>
              <a:rPr/>
              <a:t>How many men and women are in the database?</a:t>
            </a:r>
          </a:p>
          <a:p>
            <a:pPr lvl="1">
              <a:buAutoNum type="arabicPeriod"/>
            </a:pPr>
            <a:r>
              <a:rPr/>
              <a:t>How many survived and how many died?</a:t>
            </a:r>
          </a:p>
          <a:p>
            <a:pPr lvl="2">
              <a:buAutoNum type="alphaLcParenR"/>
            </a:pPr>
            <a:r>
              <a:rPr/>
              <a:t>What does the function </a:t>
            </a:r>
            <a:r>
              <a:rPr sz="1800">
                <a:latin typeface="Courier"/>
              </a:rPr>
              <a:t>ls()</a:t>
            </a:r>
            <a:r>
              <a:rPr/>
              <a:t> do?</a:t>
            </a:r>
          </a:p>
          <a:p>
            <a:pPr lvl="2">
              <a:buAutoNum type="alphaLcParenR"/>
            </a:pPr>
            <a:r>
              <a:rPr/>
              <a:t>Use it to see how many vectors contain information about “temp”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Answer</a:t>
            </a:r>
            <a:r>
              <a:rPr/>
              <a:t> </a:t>
            </a:r>
            <a:r>
              <a:rPr/>
              <a:t>1.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 types of variables do you have in </a:t>
            </a:r>
            <a:r>
              <a:rPr sz="1800">
                <a:latin typeface="Courier"/>
              </a:rPr>
              <a:t>cchic</a:t>
            </a:r>
            <a:r>
              <a:rPr/>
              <a:t>?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str</a:t>
            </a:r>
            <a:r>
              <a:rPr sz="1800">
                <a:latin typeface="Courier"/>
              </a:rPr>
              <a:t>(cchic)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Answer</a:t>
            </a:r>
            <a:r>
              <a:rPr/>
              <a:t> </a:t>
            </a:r>
            <a:r>
              <a:rPr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Display the </a:t>
            </a:r>
            <a:r>
              <a:rPr sz="1800">
                <a:latin typeface="Courier"/>
              </a:rPr>
              <a:t>discharge_dttm</a:t>
            </a:r>
            <a:r>
              <a:rPr/>
              <a:t> vector in </a:t>
            </a:r>
            <a:r>
              <a:rPr sz="1800">
                <a:latin typeface="Courier"/>
              </a:rPr>
              <a:t>cchic</a:t>
            </a:r>
            <a:r>
              <a:rPr/>
              <a:t>.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cchic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discharge_dttm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You have now learnt to input data into R manually</a:t>
            </a:r>
            <a:br/>
          </a:p>
          <a:p>
            <a:pPr lvl="1"/>
            <a:r>
              <a:rPr/>
              <a:t>But what happens if you are given an Excel spreadsheet and told to analyse it?</a:t>
            </a:r>
          </a:p>
          <a:p>
            <a:pPr lvl="2"/>
            <a:r>
              <a:rPr/>
              <a:t>How can you look at and work with that data in R?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Answer</a:t>
            </a:r>
            <a:r>
              <a:rPr/>
              <a:t> </a:t>
            </a:r>
            <a:r>
              <a:rPr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How many men and women are in the database?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table</a:t>
            </a:r>
            <a:r>
              <a:rPr sz="1800">
                <a:latin typeface="Courier"/>
              </a:rPr>
              <a:t>(cchic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sex)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
##    F    M 
## 2246 2754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Answer</a:t>
            </a:r>
            <a:r>
              <a:rPr/>
              <a:t> </a:t>
            </a:r>
            <a:r>
              <a:rPr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How many survived and how many died?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table</a:t>
            </a:r>
            <a:r>
              <a:rPr sz="1800">
                <a:latin typeface="Courier"/>
              </a:rPr>
              <a:t>(cchic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vital_status)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
##    A    D 
## 4444  556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Answer</a:t>
            </a:r>
            <a:r>
              <a:rPr/>
              <a:t> </a:t>
            </a:r>
            <a:r>
              <a:rPr/>
              <a:t>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 does the function </a:t>
            </a:r>
            <a:r>
              <a:rPr sz="1800">
                <a:latin typeface="Courier"/>
              </a:rPr>
              <a:t>ls()</a:t>
            </a:r>
            <a:r>
              <a:rPr/>
              <a:t> do?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ls</a:t>
            </a:r>
            <a:r>
              <a:rPr sz="1800">
                <a:latin typeface="Courier"/>
              </a:rPr>
              <a:t>(cchic, </a:t>
            </a:r>
            <a:r>
              <a:rPr sz="1800">
                <a:solidFill>
                  <a:srgbClr val="902000"/>
                </a:solidFill>
                <a:latin typeface="Courier"/>
              </a:rPr>
              <a:t>pattern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"temp"</a:t>
            </a:r>
            <a:r>
              <a:rPr sz="1800">
                <a:latin typeface="Courier"/>
              </a:rPr>
              <a:t>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"temp_c"  "temp_nc"</a:t>
            </a:r>
          </a:p>
          <a:p>
            <a:pPr lvl="0" marL="0" indent="0">
              <a:buNone/>
            </a:pPr>
            <a:r>
              <a:rPr/>
              <a:t>This lists all of the variables containing the word “temp”.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We will use a synthetic dataset (5k rows) similar to the Critical Care Health Informatics Collaborative data.</a:t>
            </a:r>
          </a:p>
          <a:p>
            <a:pPr lvl="1"/>
            <a:r>
              <a:rPr/>
              <a:t>Data look real, but aren’t.</a:t>
            </a:r>
          </a:p>
          <a:p>
            <a:pPr lvl="1"/>
            <a:r>
              <a:rPr/>
              <a:t>Multicentre Adult ITU database</a:t>
            </a:r>
          </a:p>
          <a:p>
            <a:pPr lvl="2"/>
            <a:r>
              <a:rPr/>
              <a:t>11 adult ICUs</a:t>
            </a:r>
          </a:p>
          <a:p>
            <a:pPr lvl="2"/>
            <a:r>
              <a:rPr/>
              <a:t>5 UK teaching hospitals</a:t>
            </a:r>
          </a:p>
          <a:p>
            <a:pPr lvl="2"/>
            <a:r>
              <a:rPr/>
              <a:t>Privacy ensured through “highest standards of data security”</a:t>
            </a:r>
          </a:p>
          <a:p>
            <a:pPr lvl="2"/>
            <a:r>
              <a:rPr/>
              <a:t>18, 074 unique patients</a:t>
            </a:r>
          </a:p>
          <a:p>
            <a:pPr lvl="1"/>
            <a:r>
              <a:rPr/>
              <a:t>Thankyou to the ClinicianCoders project who created the data (&amp; many of these slides!)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CSV</a:t>
            </a:r>
            <a:r>
              <a:rPr/>
              <a:t> </a:t>
            </a:r>
            <a:r>
              <a:rPr/>
              <a:t>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i="1"/>
              <a:t>Comma separated values</a:t>
            </a:r>
            <a:r>
              <a:rPr/>
              <a:t> file</a:t>
            </a:r>
            <a:br/>
          </a:p>
          <a:p>
            <a:pPr lvl="1"/>
            <a:r>
              <a:rPr/>
              <a:t>You still have columns and rows</a:t>
            </a:r>
            <a:br/>
          </a:p>
          <a:p>
            <a:pPr lvl="1"/>
            <a:r>
              <a:rPr/>
              <a:t>But data values on a single row are separated by commas instead of walls of a cell</a:t>
            </a:r>
            <a:br/>
          </a:p>
          <a:p>
            <a:pPr lvl="1"/>
            <a:r>
              <a:rPr/>
              <a:t>Excel spreadsheets are easily converted into this format</a:t>
            </a:r>
          </a:p>
        </p:txBody>
      </p:sp>
      <p:pic>
        <p:nvPicPr>
          <p:cNvPr descr="../images/UnformattedCSV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2200" y="2654300"/>
            <a:ext cx="5181600" cy="2654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::: ::::::::::::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Files,</a:t>
            </a:r>
            <a:r>
              <a:rPr/>
              <a:t> </a:t>
            </a:r>
            <a:r>
              <a:rPr/>
              <a:t>Directories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File</a:t>
            </a:r>
            <a:r>
              <a:rPr/>
              <a:t> </a:t>
            </a:r>
            <a:r>
              <a:rPr/>
              <a:t>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R can not read your data if it does not know where it is stored</a:t>
            </a:r>
            <a:br/>
          </a:p>
          <a:p>
            <a:pPr lvl="1"/>
            <a:r>
              <a:rPr/>
              <a:t>Your computer has a system for storing files within directories</a:t>
            </a:r>
          </a:p>
          <a:p>
            <a:pPr lvl="1"/>
            <a:r>
              <a:rPr/>
              <a:t>Directories are also known as folders</a:t>
            </a:r>
            <a:br/>
          </a:p>
          <a:p>
            <a:pPr lvl="1"/>
            <a:r>
              <a:rPr/>
              <a:t>The language used to instruct on the location of the file in known as the </a:t>
            </a:r>
            <a:r>
              <a:rPr sz="1800">
                <a:latin typeface="Courier"/>
              </a:rPr>
              <a:t>file path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File</a:t>
            </a:r>
            <a:r>
              <a:rPr/>
              <a:t> </a:t>
            </a:r>
            <a:r>
              <a:rPr/>
              <a:t>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/>
              <a:t>Starts with a </a:t>
            </a:r>
            <a:r>
              <a:rPr sz="1800">
                <a:latin typeface="Courier"/>
              </a:rPr>
              <a:t>Root Directory</a:t>
            </a:r>
            <a:r>
              <a:rPr/>
              <a:t> and then </a:t>
            </a:r>
            <a:r>
              <a:rPr sz="1800">
                <a:latin typeface="Courier"/>
              </a:rPr>
              <a:t>Branches</a:t>
            </a:r>
            <a:r>
              <a:rPr/>
              <a:t> are specified</a:t>
            </a:r>
          </a:p>
          <a:p>
            <a:pPr lvl="1"/>
            <a:r>
              <a:rPr/>
              <a:t>You can find out the file path name by right clicking on any file:</a:t>
            </a:r>
          </a:p>
          <a:p>
            <a:pPr lvl="2"/>
            <a:r>
              <a:rPr sz="1800">
                <a:latin typeface="Courier"/>
              </a:rPr>
              <a:t>Properties</a:t>
            </a:r>
            <a:r>
              <a:rPr/>
              <a:t> in Windows</a:t>
            </a:r>
          </a:p>
          <a:p>
            <a:pPr lvl="2"/>
            <a:r>
              <a:rPr sz="1800">
                <a:latin typeface="Courier"/>
              </a:rPr>
              <a:t>Get Info</a:t>
            </a:r>
            <a:r>
              <a:rPr/>
              <a:t> in Mac</a:t>
            </a:r>
            <a:br/>
          </a:p>
          <a:p>
            <a:pPr lvl="1"/>
            <a:r>
              <a:rPr/>
              <a:t>Folders within directories are specified with:</a:t>
            </a:r>
          </a:p>
          <a:p>
            <a:pPr lvl="2"/>
            <a:r>
              <a:rPr sz="1800">
                <a:latin typeface="Courier"/>
              </a:rPr>
              <a:t>/</a:t>
            </a:r>
            <a:r>
              <a:rPr/>
              <a:t> in Mac &amp; Unix</a:t>
            </a:r>
          </a:p>
          <a:p>
            <a:pPr lvl="2"/>
            <a:r>
              <a:rPr sz="1800">
                <a:latin typeface="Courier"/>
              </a:rPr>
              <a:t>\\</a:t>
            </a:r>
            <a:r>
              <a:rPr/>
              <a:t> in Windows</a:t>
            </a:r>
          </a:p>
        </p:txBody>
      </p:sp>
      <p:pic>
        <p:nvPicPr>
          <p:cNvPr descr="../images/FileProperti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77100" y="1816100"/>
            <a:ext cx="29718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Finding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setting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Working</a:t>
            </a:r>
            <a:r>
              <a:rPr/>
              <a:t> </a:t>
            </a:r>
            <a:r>
              <a:rPr/>
              <a:t>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/>
              <a:t>R would have chosen a working directory for you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getwd</a:t>
            </a:r>
            <a:r>
              <a:rPr sz="1800">
                <a:latin typeface="Courier"/>
              </a:rPr>
              <a:t>()</a:t>
            </a:r>
          </a:p>
          <a:p>
            <a:pPr lvl="1"/>
            <a:r>
              <a:rPr/>
              <a:t>Will display your working directory in your console</a:t>
            </a:r>
            <a:br/>
          </a:p>
          <a:p>
            <a:pPr lvl="1"/>
            <a:r>
              <a:rPr/>
              <a:t>You can then reset it to your desired working directory using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setwd</a:t>
            </a:r>
            <a:r>
              <a:rPr sz="1800">
                <a:latin typeface="Courier"/>
              </a:rPr>
              <a:t>()</a:t>
            </a:r>
          </a:p>
          <a:p>
            <a:pPr lvl="1"/>
            <a:r>
              <a:rPr/>
              <a:t>However using RStudio projects reduces the need to use </a:t>
            </a:r>
            <a:r>
              <a:rPr sz="1800">
                <a:latin typeface="Courier"/>
              </a:rPr>
              <a:t>setwd()</a:t>
            </a:r>
          </a:p>
        </p:txBody>
      </p:sp>
      <p:pic>
        <p:nvPicPr>
          <p:cNvPr descr="../images/Setw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37300" y="1816100"/>
            <a:ext cx="4851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6172200" y="5651500"/>
            <a:ext cx="5181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Remember.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need</a:t>
            </a:r>
            <a:r>
              <a:rPr/>
              <a:t> </a:t>
            </a:r>
            <a:r>
              <a:rPr/>
              <a:t>quotation</a:t>
            </a:r>
            <a:r>
              <a:rPr/>
              <a:t> </a:t>
            </a:r>
            <a:r>
              <a:rPr/>
              <a:t>marks</a:t>
            </a:r>
            <a:r>
              <a:rPr/>
              <a:t> </a:t>
            </a:r>
            <a:r>
              <a:rPr/>
              <a:t>(</a:t>
            </a:r>
            <a:r>
              <a:rPr sz="1800">
                <a:latin typeface="Courier"/>
              </a:rPr>
              <a:t>""</a:t>
            </a:r>
            <a:r>
              <a:rPr/>
              <a:t>)</a:t>
            </a:r>
            <a:r>
              <a:rPr/>
              <a:t> </a:t>
            </a:r>
            <a:r>
              <a:rPr/>
              <a:t>around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file</a:t>
            </a:r>
            <a:r>
              <a:rPr/>
              <a:t> </a:t>
            </a:r>
            <a:r>
              <a:rPr/>
              <a:t>path</a:t>
            </a:r>
            <a:r>
              <a:rPr/>
              <a:t> </a:t>
            </a:r>
            <a:r>
              <a:rPr/>
              <a:t>name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session4: read data into R</dc:title>
  <dc:creator/>
  <cp:keywords/>
  <dcterms:created xsi:type="dcterms:W3CDTF">2022-02-14T17:08:34Z</dcterms:created>
  <dcterms:modified xsi:type="dcterms:W3CDTF">2022-02-14T17:08:34Z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