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Override PartName="/docProps/app.xml" ContentType="application/vnd.openxmlformats-officedocument.extended-propertie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08"/>
    <p:restoredTop sz="94746"/>
  </p:normalViewPr>
  <p:slideViewPr>
    <p:cSldViewPr snapToGrid="0" snapToObjects="1">
      <p:cViewPr varScale="1">
        <p:scale>
          <a:sx n="94" d="100"/>
          <a:sy n="94" d="100"/>
        </p:scale>
        <p:origin x="73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?>
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1" Type="http://schemas.openxmlformats.org/officeDocument/2006/relationships/slide" Target="slides/slide20.xml" /><Relationship Id="rId22" Type="http://schemas.openxmlformats.org/officeDocument/2006/relationships/slide" Target="slides/slide21.xml" /><Relationship Id="rId23" Type="http://schemas.openxmlformats.org/officeDocument/2006/relationships/slide" Target="slides/slide22.xml" /><Relationship Id="rId24" Type="http://schemas.openxmlformats.org/officeDocument/2006/relationships/slide" Target="slides/slide23.xml" /><Relationship Id="rId27" Type="http://schemas.openxmlformats.org/officeDocument/2006/relationships/theme" Target="theme/theme1.xml" /><Relationship Id="rId26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25" Type="http://schemas.openxmlformats.org/officeDocument/2006/relationships/presProps" Target="presProps.xml" /><Relationship Id="rId28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AA02FF-7FFD-AC45-B155-681BF1342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05D75-9624-FE43-B035-A555CD4DE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4BAAE9-577D-C946-AFE8-41DF5C5BC3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272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D39C3A-BDEB-8244-8422-7956AAC14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75E862B-0DE2-3546-8A16-EF9FC86274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5F9620-5373-184C-B8F5-50065A61F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54F3A6-4228-A942-96A3-49443D407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E4871-5F4F-B94F-9B11-1C555D9092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723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8638292-5D68-B247-8578-68BF58724DA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C19345-E9D9-B14B-84E7-1A862142EF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C4CB5C-0678-1F4D-B658-CD6CF9D98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9C839-DEA1-0746-8BE3-D4D2081AA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06015C-D92F-4B4D-B0E1-822256A0D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07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DC0B75-05BF-0C4A-B1B8-CDACCCCC7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901E6F-DF5F-E24C-956E-3AB41B8F4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12973E-B8AF-BB41-A0AC-171B48402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630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26130-253A-E043-BB2B-EC3ECCCD0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C10AC4-187A-054C-904A-013E8FEA0B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C17D9A-A462-764F-948F-6E2672371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018ABA-33D1-C146-8DCF-F6E1DE37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6915FA-4DCD-4742-A0A8-0BBC88D80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612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1FE2-61CD-2E40-A43A-EED9A845F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B83AA-6B3D-8243-8929-B2C82ECF02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C6ADC3-E655-2545-8043-D0E704EC25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14AC6B-30BF-934E-8AF0-9D5135BFEF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B5FC3D-A9D9-034E-B4AD-B7DE0F07A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BA704-A97B-664F-A29E-263BEBA6B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433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A9F1-BC89-7C4A-9214-A5BE0AB1B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B6BC88-A191-1B4E-93B6-022477DE45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66B24D5-81F4-224A-9969-38BBFCB09E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B088AE-0C84-A44B-91C7-8F963F2A07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0BF671-0E0E-DA40-8680-D83784EC8B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F3B2AD7-AEE2-F646-8BCC-E8703194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72F84-EA31-7E4D-BD1E-9CA444C83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D3C69E-19B8-F34F-AF8D-F27A144D3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535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E5ED7-24E2-9543-B176-0ABE3B6AC0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A6C28B-9F3E-F143-B91E-2841159F2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13EF2D-1DB9-D144-8D7B-316B50AE14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7F1CC1C-A842-D34E-A7B6-6E5A24250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569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4BEAA5F-BD3F-2747-9C1C-6F6536405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8B9E6E-039F-0249-801B-6103C5ABB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230358-4592-D84F-A0EA-8BF2628A0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3678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4F591-01B8-0146-8E9C-D716C0C11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614410-E74E-EB49-B1DA-68B0A4BEA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CB627E-8FEB-F94E-BF40-9FEE8A4DCB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9E7052-D7F9-5A4A-8AAC-08CD16D283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0EF0C-418B-5942-87FD-8BBC8C06F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7A0CA-D356-CB44-91BC-5159B62AD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57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D49E9-4D8D-4D4F-A028-4A969AA57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CF626B-504D-3E42-84BE-0CAC53A8BF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E9CD8F-2308-8642-874A-ED0D25A22E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5D8BE4-CF48-F245-8411-0DAA33FEDB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C3DFB9-F5F2-564E-9042-336BA46EE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53F0D-14C8-8441-AFFB-716C63E1B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1799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691513-1FAA-0E4F-BF0A-F546F01B9B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AB061-79B5-4A4B-9136-7AD1C74E05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8850B-4EFB-D54B-BB8F-35702D7E7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E6D32-4C03-264D-8FDB-034DA7582E3B}" type="datetimeFigureOut">
              <a:rPr lang="en-US" smtClean="0"/>
              <a:t>8/27/19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6506E4-A05F-654F-91C2-F1C380EB4C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EBDFA0-6157-4E4F-AB3A-F72514A6DC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5E29-7268-1047-A2C0-924C0156E4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041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2.png" />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3.png" />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4.png" />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5.png" />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6.png" />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7.png" />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8.png" />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9.png" />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0.png" />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https://ggplot2.tidyverse.org/reference/index.html" TargetMode="External" />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image" Target="../media/image1.png" />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87F57-DAB0-1B4B-8665-341B9FC750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pPr lvl="0" marL="0" indent="0">
              <a:buNone/>
            </a:pPr>
            <a:r>
              <a:rPr/>
              <a:t>session5:</a:t>
            </a:r>
            <a:r>
              <a:rPr/>
              <a:t> </a:t>
            </a:r>
            <a:r>
              <a:rPr/>
              <a:t>visualise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440D68-9855-CE43-88F7-6D205CEBA3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/>
          <a:p>
            <a:pPr lvl="0" marL="0" indent="0">
              <a:buNone/>
            </a:pPr>
            <a:br/>
            <a:br/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move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the</a:t>
            </a:r>
            <a:r>
              <a:rPr/>
              <a:t> </a:t>
            </a:r>
            <a:r>
              <a:rPr/>
              <a:t>file</a:t>
            </a:r>
            <a:r>
              <a:rPr/>
              <a:t> </a:t>
            </a:r>
            <a:r>
              <a:rPr/>
              <a:t>:</a:t>
            </a:r>
            <a:r>
              <a:rPr/>
              <a:t> </a:t>
            </a:r>
            <a:r>
              <a:rPr/>
              <a:t>**</a:t>
            </a:r>
            <a:r>
              <a:rPr/>
              <a:t> </a:t>
            </a:r>
            <a:r>
              <a:rPr/>
              <a:t>5-visualise-script-ggplot.R</a:t>
            </a:r>
            <a:r>
              <a:rPr/>
              <a:t> </a:t>
            </a:r>
            <a:r>
              <a:rPr/>
              <a:t>**</a:t>
            </a:r>
          </a:p>
        </p:txBody>
      </p:sp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raw</a:t>
            </a:r>
            <a:r>
              <a:rPr/>
              <a:t> </a:t>
            </a:r>
            <a:r>
              <a:rPr/>
              <a:t>value</a:t>
            </a:r>
            <a:r>
              <a:rPr/>
              <a:t> </a:t>
            </a:r>
            <a:r>
              <a:rPr/>
              <a:t>plots</a:t>
            </a:r>
            <a:r>
              <a:rPr/>
              <a:t> </a:t>
            </a:r>
            <a:r>
              <a:rPr/>
              <a:t>vs</a:t>
            </a:r>
            <a:r>
              <a:rPr/>
              <a:t> </a:t>
            </a:r>
            <a:r>
              <a:rPr/>
              <a:t>summaries</a:t>
            </a:r>
          </a:p>
        </p:txBody>
      </p:sp>
      <p:pic>
        <p:nvPicPr>
          <p:cNvPr descr="../images/GraphTypes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838200" y="1866900"/>
            <a:ext cx="10515600" cy="42418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Drawing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bar</a:t>
            </a:r>
            <a:r>
              <a:rPr/>
              <a:t> </a:t>
            </a:r>
            <a:r>
              <a:rPr/>
              <a:t>graph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sz="1800">
                <a:latin typeface="Courier"/>
              </a:rPr>
              <a:t>geom_bar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ggplot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cchic)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geom_bar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mapping =</a:t>
            </a:r>
            <a:r>
              <a:rPr sz="1800"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aes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x =</a:t>
            </a:r>
            <a:r>
              <a:rPr sz="1800">
                <a:latin typeface="Courier"/>
              </a:rPr>
              <a:t> vital_status))</a:t>
            </a:r>
          </a:p>
        </p:txBody>
      </p:sp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-visualise-data_files/figure-pptx/unnamed-chunk-3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8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Adding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second</a:t>
            </a:r>
            <a:r>
              <a:rPr/>
              <a:t> </a:t>
            </a:r>
            <a:r>
              <a:rPr/>
              <a:t>aesthetic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ggplot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cchic)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geom_bar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mapping =</a:t>
            </a:r>
            <a:r>
              <a:rPr sz="1800"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aes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x =</a:t>
            </a:r>
            <a:r>
              <a:rPr sz="1800">
                <a:latin typeface="Courier"/>
              </a:rPr>
              <a:t> vital_status, </a:t>
            </a:r>
            <a:r>
              <a:rPr sz="1800">
                <a:solidFill>
                  <a:srgbClr val="902000"/>
                </a:solidFill>
                <a:latin typeface="Courier"/>
              </a:rPr>
              <a:t>fill =</a:t>
            </a:r>
            <a:r>
              <a:rPr sz="1800">
                <a:latin typeface="Courier"/>
              </a:rPr>
              <a:t> sex))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-visualise-data_files/figure-pptx/unnamed-chunk-4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8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Scaling</a:t>
            </a:r>
            <a:r>
              <a:rPr/>
              <a:t> </a:t>
            </a:r>
            <a:r>
              <a:rPr/>
              <a:t>bars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ggplot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data =</a:t>
            </a:r>
            <a:r>
              <a:rPr sz="1800">
                <a:latin typeface="Courier"/>
              </a:rPr>
              <a:t> cchic)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geom_bar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mapping =</a:t>
            </a:r>
            <a:r>
              <a:rPr sz="1800">
                <a:latin typeface="Courier"/>
              </a:rPr>
              <a:t> </a:t>
            </a:r>
            <a:r>
              <a:rPr sz="1800" b="1">
                <a:solidFill>
                  <a:srgbClr val="007020"/>
                </a:solidFill>
                <a:latin typeface="Courier"/>
              </a:rPr>
              <a:t>aes</a:t>
            </a:r>
            <a:r>
              <a:rPr sz="1800">
                <a:latin typeface="Courier"/>
              </a:rPr>
              <a:t>(</a:t>
            </a:r>
            <a:r>
              <a:rPr sz="1800">
                <a:solidFill>
                  <a:srgbClr val="902000"/>
                </a:solidFill>
                <a:latin typeface="Courier"/>
              </a:rPr>
              <a:t>x =</a:t>
            </a:r>
            <a:r>
              <a:rPr sz="1800">
                <a:latin typeface="Courier"/>
              </a:rPr>
              <a:t> vital_status, </a:t>
            </a:r>
            <a:r>
              <a:rPr sz="1800">
                <a:solidFill>
                  <a:srgbClr val="902000"/>
                </a:solidFill>
                <a:latin typeface="Courier"/>
              </a:rPr>
              <a:t>fill =</a:t>
            </a:r>
            <a:r>
              <a:rPr sz="1800">
                <a:latin typeface="Courier"/>
              </a:rPr>
              <a:t> sex), </a:t>
            </a:r>
            <a:r>
              <a:rPr sz="1800">
                <a:solidFill>
                  <a:srgbClr val="902000"/>
                </a:solidFill>
                <a:latin typeface="Courier"/>
              </a:rPr>
              <a:t>position =</a:t>
            </a:r>
            <a:r>
              <a:rPr sz="1800">
                <a:latin typeface="Courier"/>
              </a:rPr>
              <a:t> </a:t>
            </a:r>
            <a:r>
              <a:rPr sz="1800">
                <a:solidFill>
                  <a:srgbClr val="4070A0"/>
                </a:solidFill>
                <a:latin typeface="Courier"/>
              </a:rPr>
              <a:t>"fill"</a:t>
            </a:r>
            <a:r>
              <a:rPr sz="1800">
                <a:latin typeface="Courier"/>
              </a:rPr>
              <a:t>)</a:t>
            </a:r>
          </a:p>
        </p:txBody>
      </p:sp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5-visualise-data_files/figure-pptx/unnamed-chunk-5-1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378200" y="1816100"/>
            <a:ext cx="54356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</a:t>
            </a:r>
            <a:r>
              <a:rPr/>
              <a:t> </a:t>
            </a:r>
            <a:r>
              <a:rPr/>
              <a:t>few</a:t>
            </a:r>
            <a:r>
              <a:rPr/>
              <a:t> </a:t>
            </a:r>
            <a:r>
              <a:rPr/>
              <a:t>more</a:t>
            </a:r>
            <a:r>
              <a:rPr/>
              <a:t> </a:t>
            </a:r>
            <a:r>
              <a:rPr/>
              <a:t>general</a:t>
            </a:r>
            <a:r>
              <a:rPr/>
              <a:t> </a:t>
            </a:r>
            <a:r>
              <a:rPr/>
              <a:t>datavis</a:t>
            </a:r>
            <a:r>
              <a:rPr/>
              <a:t> </a:t>
            </a:r>
            <a:r>
              <a:rPr/>
              <a:t>guidelines</a:t>
            </a:r>
            <a:r>
              <a:rPr/>
              <a:t> </a:t>
            </a:r>
            <a:r>
              <a:rPr/>
              <a:t>to</a:t>
            </a:r>
            <a:r>
              <a:rPr/>
              <a:t> </a:t>
            </a:r>
            <a:r>
              <a:rPr/>
              <a:t>consider</a:t>
            </a:r>
          </a:p>
        </p:txBody>
      </p:sp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Position</a:t>
            </a:r>
            <a:r>
              <a:rPr/>
              <a:t> </a:t>
            </a:r>
            <a:r>
              <a:rPr/>
              <a:t>on</a:t>
            </a:r>
            <a:r>
              <a:rPr/>
              <a:t> </a:t>
            </a:r>
            <a:r>
              <a:rPr/>
              <a:t>X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Y</a:t>
            </a:r>
            <a:r>
              <a:rPr/>
              <a:t> </a:t>
            </a:r>
            <a:r>
              <a:rPr/>
              <a:t>axis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most</a:t>
            </a:r>
            <a:r>
              <a:rPr/>
              <a:t> </a:t>
            </a:r>
            <a:r>
              <a:rPr/>
              <a:t>effective</a:t>
            </a:r>
            <a:r>
              <a:rPr/>
              <a:t> </a:t>
            </a:r>
            <a:r>
              <a:rPr/>
              <a:t>communicator</a:t>
            </a:r>
            <a:r>
              <a:rPr/>
              <a:t> </a:t>
            </a:r>
            <a:r>
              <a:rPr/>
              <a:t>-</a:t>
            </a:r>
            <a:r>
              <a:rPr/>
              <a:t> </a:t>
            </a:r>
            <a:r>
              <a:rPr/>
              <a:t>use</a:t>
            </a:r>
            <a:r>
              <a:rPr/>
              <a:t> </a:t>
            </a:r>
            <a:r>
              <a:rPr/>
              <a:t>it</a:t>
            </a:r>
            <a:r>
              <a:rPr/>
              <a:t> </a:t>
            </a:r>
            <a:r>
              <a:rPr/>
              <a:t>for</a:t>
            </a:r>
            <a:r>
              <a:rPr/>
              <a:t> </a:t>
            </a:r>
            <a:r>
              <a:rPr/>
              <a:t>your</a:t>
            </a:r>
            <a:r>
              <a:rPr/>
              <a:t> </a:t>
            </a:r>
            <a:r>
              <a:rPr/>
              <a:t>prime</a:t>
            </a:r>
            <a:r>
              <a:rPr/>
              <a:t> </a:t>
            </a:r>
            <a:r>
              <a:rPr/>
              <a:t>variables</a:t>
            </a:r>
          </a:p>
        </p:txBody>
      </p:sp>
      <p:pic>
        <p:nvPicPr>
          <p:cNvPr descr="../images/datavis-effectiveness-munzner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89300" y="1816100"/>
            <a:ext cx="5613400" cy="3835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/>
        </p:nvSpPr>
        <p:spPr>
          <a:xfrm>
            <a:off x="838200" y="5651500"/>
            <a:ext cx="10515600" cy="508000"/>
          </a:xfrm>
          <a:prstGeom prst="rect">
            <a:avLst/>
          </a:prstGeom>
          <a:noFill/>
        </p:spPr>
        <p:txBody>
          <a:bodyPr/>
          <a:lstStyle/>
          <a:p>
            <a:pPr lvl="0" marL="0" indent="0" algn="ctr">
              <a:buNone/>
            </a:pPr>
            <a:r>
              <a:rPr/>
              <a:t>from</a:t>
            </a:r>
            <a:r>
              <a:rPr/>
              <a:t> </a:t>
            </a:r>
            <a:r>
              <a:rPr/>
              <a:t>Visualization</a:t>
            </a:r>
            <a:r>
              <a:rPr/>
              <a:t> </a:t>
            </a:r>
            <a:r>
              <a:rPr/>
              <a:t>Analysis</a:t>
            </a:r>
            <a:r>
              <a:rPr/>
              <a:t> </a:t>
            </a:r>
            <a:r>
              <a:rPr/>
              <a:t>&amp;</a:t>
            </a:r>
            <a:r>
              <a:rPr/>
              <a:t> </a:t>
            </a:r>
            <a:r>
              <a:rPr/>
              <a:t>Design</a:t>
            </a:r>
            <a:r>
              <a:rPr/>
              <a:t> </a:t>
            </a:r>
            <a:r>
              <a:rPr/>
              <a:t>by</a:t>
            </a:r>
            <a:r>
              <a:rPr/>
              <a:t> </a:t>
            </a:r>
            <a:r>
              <a:rPr/>
              <a:t>Tamar</a:t>
            </a:r>
            <a:r>
              <a:rPr/>
              <a:t> </a:t>
            </a:r>
            <a:r>
              <a:rPr/>
              <a:t>Munzner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Content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Visualising Data in R with </a:t>
            </a:r>
            <a:r>
              <a:rPr sz="1800">
                <a:latin typeface="Courier"/>
              </a:rPr>
              <a:t>ggplot2</a:t>
            </a:r>
          </a:p>
          <a:p>
            <a:pPr lvl="1"/>
            <a:r>
              <a:rPr/>
              <a:t>General data visualisation tips</a:t>
            </a:r>
          </a:p>
        </p:txBody>
      </p:sp>
    </p:spTree>
  </p:cSld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Tufte22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9000" y="1816100"/>
            <a:ext cx="78740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Tufte23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84400" y="1816100"/>
            <a:ext cx="78232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Tufte24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59000" y="1816100"/>
            <a:ext cx="78613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../images/Tufte25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197100" y="1816100"/>
            <a:ext cx="77978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can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visualisation</a:t>
            </a:r>
            <a:r>
              <a:rPr/>
              <a:t> </a:t>
            </a:r>
            <a:r>
              <a:rPr/>
              <a:t>do</a:t>
            </a:r>
            <a:r>
              <a:rPr/>
              <a:t> </a:t>
            </a:r>
            <a:r>
              <a:rPr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AutoNum type="arabicPeriod"/>
            </a:pPr>
            <a:r>
              <a:rPr/>
              <a:t>help you to explore &amp; understand your data</a:t>
            </a:r>
          </a:p>
          <a:p>
            <a:pPr lvl="1">
              <a:buAutoNum type="arabicPeriod"/>
            </a:pPr>
            <a:r>
              <a:rPr/>
              <a:t>communicate your data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Visualising</a:t>
            </a:r>
            <a:r>
              <a:rPr/>
              <a:t> </a:t>
            </a:r>
            <a:r>
              <a:rPr/>
              <a:t>data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R</a:t>
            </a:r>
            <a:r>
              <a:rPr/>
              <a:t> </a:t>
            </a:r>
            <a:r>
              <a:rPr/>
              <a:t>with</a:t>
            </a:r>
            <a:r>
              <a:rPr/>
              <a:t> </a:t>
            </a:r>
            <a:r>
              <a:rPr sz="1800">
                <a:latin typeface="Courier"/>
              </a:rPr>
              <a:t>ggplot2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There are many ways to plot graphs in R</a:t>
            </a:r>
          </a:p>
          <a:p>
            <a:pPr lvl="1"/>
            <a:r>
              <a:rPr/>
              <a:t>Base R has visualisation commands</a:t>
            </a:r>
          </a:p>
          <a:p>
            <a:pPr lvl="1"/>
            <a:r>
              <a:rPr sz="1800">
                <a:latin typeface="Courier"/>
              </a:rPr>
              <a:t>ggplot2</a:t>
            </a:r>
            <a:r>
              <a:rPr/>
              <a:t> package allows you to ‘layer’ features of graphs</a:t>
            </a:r>
          </a:p>
          <a:p>
            <a:pPr lvl="1"/>
            <a:r>
              <a:rPr/>
              <a:t>works well with tidy data</a:t>
            </a:r>
          </a:p>
          <a:p>
            <a:pPr lvl="2"/>
            <a:r>
              <a:rPr/>
              <a:t>it is part of the tidyverse, load it now with</a:t>
            </a:r>
          </a:p>
          <a:p>
            <a:pPr lvl="2"/>
            <a:r>
              <a:rPr sz="1800">
                <a:latin typeface="Courier"/>
              </a:rPr>
              <a:t>library(ggplot2)</a:t>
            </a:r>
            <a:r>
              <a:rPr/>
              <a:t> or </a:t>
            </a:r>
            <a:r>
              <a:rPr sz="1800">
                <a:latin typeface="Courier"/>
              </a:rPr>
              <a:t>library(tidyverse)</a:t>
            </a:r>
          </a:p>
          <a:p>
            <a:pPr lvl="1"/>
            <a:r>
              <a:rPr/>
              <a:t>(called </a:t>
            </a:r>
            <a:r>
              <a:rPr sz="1800">
                <a:latin typeface="Courier"/>
              </a:rPr>
              <a:t>ggplot2</a:t>
            </a:r>
            <a:r>
              <a:rPr/>
              <a:t> because the first version had problems! confusingly the main command is still called just </a:t>
            </a:r>
            <a:r>
              <a:rPr sz="1800">
                <a:latin typeface="Courier"/>
              </a:rPr>
              <a:t>ggplot</a:t>
            </a:r>
            <a:r>
              <a:rPr/>
              <a:t> )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 sz="1800">
                <a:latin typeface="Courier"/>
              </a:rPr>
              <a:t>ggplot2</a:t>
            </a:r>
            <a:r>
              <a:rPr/>
              <a:t> </a:t>
            </a:r>
            <a:r>
              <a:rPr/>
              <a:t>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ggplot is hugely popular (hundreds thousands of users)</a:t>
            </a:r>
          </a:p>
          <a:p>
            <a:pPr lvl="1"/>
            <a:r>
              <a:rPr/>
              <a:t>lots of resources</a:t>
            </a:r>
          </a:p>
          <a:p>
            <a:pPr lvl="1"/>
            <a:r>
              <a:rPr/>
              <a:t>but there is a bit of a learning curve</a:t>
            </a:r>
          </a:p>
          <a:p>
            <a:pPr lvl="1"/>
            <a:r>
              <a:rPr/>
              <a:t>“It’s hard to succinctly describe how ggplot2 works because it embodies a deep philosophy of visualisation.”</a:t>
            </a:r>
          </a:p>
          <a:p>
            <a:pPr lvl="1"/>
            <a:r>
              <a:rPr/>
              <a:t>most useful reference website</a:t>
            </a:r>
            <a:r>
              <a:rPr>
                <a:hlinkClick r:id="rId2"/>
              </a:rPr>
              <a:t>https://ggplot2.tidyverse.org/reference/index.html</a:t>
            </a:r>
          </a:p>
        </p:txBody>
      </p:sp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‘</a:t>
            </a:r>
            <a:r>
              <a:rPr/>
              <a:t>cheatsheet</a:t>
            </a:r>
            <a:r>
              <a:rPr/>
              <a:t>’</a:t>
            </a:r>
            <a:r>
              <a:rPr/>
              <a:t> </a:t>
            </a:r>
            <a:r>
              <a:rPr/>
              <a:t>in</a:t>
            </a:r>
            <a:r>
              <a:rPr/>
              <a:t> </a:t>
            </a:r>
            <a:r>
              <a:rPr/>
              <a:t>folder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this</a:t>
            </a:r>
            <a:r>
              <a:rPr/>
              <a:t> </a:t>
            </a:r>
            <a:r>
              <a:rPr/>
              <a:t>course</a:t>
            </a:r>
            <a:r>
              <a:rPr/>
              <a:t> </a:t>
            </a:r>
            <a:r>
              <a:rPr/>
              <a:t>project</a:t>
            </a:r>
          </a:p>
        </p:txBody>
      </p:sp>
      <p:pic>
        <p:nvPicPr>
          <p:cNvPr descr="../images/cheatsheet-data-visualization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276600" y="1816100"/>
            <a:ext cx="5626100" cy="4343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Structure</a:t>
            </a:r>
            <a:r>
              <a:rPr/>
              <a:t> </a:t>
            </a:r>
            <a:r>
              <a:rPr/>
              <a:t>of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ggplot</a:t>
            </a:r>
            <a:r>
              <a:rPr/>
              <a:t> </a:t>
            </a:r>
            <a:r>
              <a:rPr/>
              <a:t>command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/>
              <a:t>takes a while to get used to the structure.</a:t>
            </a:r>
          </a:p>
          <a:p>
            <a:pPr lvl="1"/>
            <a:r>
              <a:rPr/>
              <a:t>Different syntax possible</a:t>
            </a:r>
          </a:p>
          <a:p>
            <a:pPr lvl="0" marL="0" indent="0">
              <a:buNone/>
            </a:pPr>
            <a:r>
              <a:rPr/>
              <a:t>In general:</a:t>
            </a:r>
          </a:p>
          <a:p>
            <a:pPr lvl="0" marL="1270000" indent="0">
              <a:buNone/>
            </a:pPr>
            <a:r>
              <a:rPr sz="1800" b="1">
                <a:solidFill>
                  <a:srgbClr val="007020"/>
                </a:solidFill>
                <a:latin typeface="Courier"/>
              </a:rPr>
              <a:t>ggplot</a:t>
            </a:r>
            <a:r>
              <a:rPr sz="1800">
                <a:latin typeface="Courier"/>
              </a:rPr>
              <a:t>(DATA) </a:t>
            </a:r>
            <a:r>
              <a:rPr sz="1800">
                <a:solidFill>
                  <a:srgbClr val="666666"/>
                </a:solidFill>
                <a:latin typeface="Courier"/>
              </a:rPr>
              <a:t>+</a:t>
            </a:r>
            <a:r>
              <a:rPr sz="1800">
                <a:solidFill>
                  <a:srgbClr val="4070A0"/>
                </a:solidFill>
                <a:latin typeface="Courier"/>
              </a:rPr>
              <a:t> </a:t>
            </a:r>
            <a:br/>
            <a:r>
              <a:rPr sz="1800">
                <a:solidFill>
                  <a:srgbClr val="4070A0"/>
                </a:solidFill>
                <a:latin typeface="Courier"/>
              </a:rPr>
              <a:t>  </a:t>
            </a:r>
            <a:r>
              <a:rPr sz="1800" b="1">
                <a:solidFill>
                  <a:srgbClr val="007020"/>
                </a:solidFill>
                <a:latin typeface="Courier"/>
              </a:rPr>
              <a:t>GEOM_FUNCTION</a:t>
            </a:r>
            <a:r>
              <a:rPr sz="1800">
                <a:latin typeface="Courier"/>
              </a:rPr>
              <a:t>(</a:t>
            </a:r>
            <a:r>
              <a:rPr sz="1800" b="1">
                <a:solidFill>
                  <a:srgbClr val="007020"/>
                </a:solidFill>
                <a:latin typeface="Courier"/>
              </a:rPr>
              <a:t>aes</a:t>
            </a:r>
            <a:r>
              <a:rPr sz="1800">
                <a:latin typeface="Courier"/>
              </a:rPr>
              <a:t>(WHICH COLUMNS INFLUENCE AESTHETICS))</a:t>
            </a:r>
          </a:p>
          <a:p>
            <a:pPr lvl="0" marL="0" indent="0">
              <a:buNone/>
            </a:pPr>
          </a:p>
          <a:p>
            <a:pPr lvl="0" marL="0" indent="0">
              <a:buNone/>
            </a:pPr>
            <a:r>
              <a:rPr/>
              <a:t>I usually start by copying &amp; pasting some existing code &amp; modifying it.</a:t>
            </a:r>
          </a:p>
        </p:txBody>
      </p:sp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‘</a:t>
            </a:r>
            <a:r>
              <a:rPr/>
              <a:t>aes</a:t>
            </a:r>
            <a:r>
              <a:rPr/>
              <a:t>’</a:t>
            </a:r>
            <a:r>
              <a:rPr/>
              <a:t> </a:t>
            </a:r>
            <a:r>
              <a:rPr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sz="1800">
                <a:latin typeface="Courier"/>
              </a:rPr>
              <a:t>aes</a:t>
            </a:r>
            <a:r>
              <a:rPr/>
              <a:t> sets the columns that influence the aesthetics of the plot</a:t>
            </a:r>
          </a:p>
          <a:p>
            <a:pPr lvl="1"/>
            <a:r>
              <a:rPr/>
              <a:t>it can go either after the GEOM part or after the DATA part</a:t>
            </a:r>
          </a:p>
          <a:p>
            <a:pPr lvl="1"/>
            <a:r>
              <a:rPr/>
              <a:t>ggplot(DATA) + GEOM(aes(x=COLUMN))</a:t>
            </a:r>
          </a:p>
          <a:p>
            <a:pPr lvl="1"/>
            <a:r>
              <a:rPr/>
              <a:t>ggplot(DATA, aes(x=COLUMN)) + GEOM()</a:t>
            </a:r>
          </a:p>
          <a:p>
            <a:pPr lvl="1"/>
            <a:r>
              <a:rPr/>
              <a:t>makes a difference if you add other geoms</a:t>
            </a:r>
          </a:p>
        </p:txBody>
      </p:sp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7D468-EE70-CD4E-A3AC-039CC11EF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What</a:t>
            </a:r>
            <a:r>
              <a:rPr/>
              <a:t> </a:t>
            </a:r>
            <a:r>
              <a:rPr/>
              <a:t>is</a:t>
            </a:r>
            <a:r>
              <a:rPr/>
              <a:t> </a:t>
            </a:r>
            <a:r>
              <a:rPr/>
              <a:t>a</a:t>
            </a:r>
            <a:r>
              <a:rPr/>
              <a:t> </a:t>
            </a:r>
            <a:r>
              <a:rPr/>
              <a:t>‘</a:t>
            </a:r>
            <a:r>
              <a:rPr/>
              <a:t>geom</a:t>
            </a:r>
            <a:r>
              <a:rPr/>
              <a:t>’</a:t>
            </a:r>
            <a:r>
              <a:rPr/>
              <a:t> </a:t>
            </a:r>
            <a:r>
              <a:rPr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0DDA37-E46B-B641-BC9F-636CB92A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marL="0" indent="0">
              <a:buNone/>
            </a:pPr>
            <a:r>
              <a:rPr/>
              <a:t>A </a:t>
            </a:r>
            <a:r>
              <a:rPr sz="1800">
                <a:latin typeface="Courier"/>
              </a:rPr>
              <a:t>geom</a:t>
            </a:r>
            <a:r>
              <a:rPr/>
              <a:t> is a visual aspect of a graph.</a:t>
            </a:r>
          </a:p>
          <a:p>
            <a:pPr lvl="1"/>
            <a:r>
              <a:rPr/>
              <a:t>dots</a:t>
            </a:r>
          </a:p>
          <a:p>
            <a:pPr lvl="1"/>
            <a:r>
              <a:rPr/>
              <a:t>lines</a:t>
            </a:r>
          </a:p>
          <a:p>
            <a:pPr lvl="1"/>
            <a:r>
              <a:rPr/>
              <a:t>bars</a:t>
            </a:r>
          </a:p>
          <a:p>
            <a:pPr lvl="0" marL="0" indent="0">
              <a:buNone/>
            </a:pPr>
            <a:r>
              <a:rPr/>
              <a:t>Look at the </a:t>
            </a:r>
            <a:r>
              <a:rPr sz="1800">
                <a:latin typeface="Courier"/>
              </a:rPr>
              <a:t>ggplot2</a:t>
            </a:r>
            <a:r>
              <a:rPr/>
              <a:t> cheatsheet for more options.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</Words>
  <Application>Microsoft Macintosh PowerPoint</Application>
  <PresentationFormat>Widescreen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session5: visualise data in R</dc:title>
  <dc:creator/>
  <cp:keywords/>
  <dcterms:created xsi:type="dcterms:W3CDTF">2022-02-14T17:12:25Z</dcterms:created>
  <dcterms:modified xsi:type="dcterms:W3CDTF">2022-02-14T17:12:25Z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utput">
    <vt:lpwstr/>
  </property>
</Properties>
</file>