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746"/>
  </p:normalViewPr>
  <p:slideViewPr>
    <p:cSldViewPr snapToGrid="0" snapToObjects="1">
      <p:cViewPr varScale="1">
        <p:scale>
          <a:sx n="94" d="100"/>
          <a:sy n="94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notesMaster" Target="notesMasters/notesMaster1.xml" /><Relationship Id="rId31" Type="http://schemas.openxmlformats.org/officeDocument/2006/relationships/theme" Target="theme/theme1.xml" /><Relationship Id="rId3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29" Type="http://schemas.openxmlformats.org/officeDocument/2006/relationships/presProps" Target="presProps.xml" /><Relationship Id="rId32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</a:t>
            </a:r>
            <a:r>
              <a:rPr/>
              <a:t> </a:t>
            </a:r>
            <a:r>
              <a:rPr/>
              <a:t>is</a:t>
            </a:r>
            <a:r>
              <a:rPr/>
              <a:t> </a:t>
            </a:r>
            <a:r>
              <a:rPr/>
              <a:t>the</a:t>
            </a:r>
            <a:r>
              <a:rPr/>
              <a:t> </a:t>
            </a:r>
            <a:r>
              <a:rPr/>
              <a:t>second</a:t>
            </a:r>
            <a:r>
              <a:rPr/>
              <a:t> </a:t>
            </a:r>
            <a:r>
              <a:rPr/>
              <a:t>thing</a:t>
            </a:r>
            <a:r>
              <a:rPr/>
              <a:t> </a:t>
            </a:r>
            <a:r>
              <a:rPr/>
              <a:t>we</a:t>
            </a:r>
            <a:r>
              <a:rPr/>
              <a:t> </a:t>
            </a:r>
            <a:r>
              <a:rPr/>
              <a:t>need</a:t>
            </a:r>
            <a:r>
              <a:rPr/>
              <a:t> </a:t>
            </a:r>
            <a:r>
              <a:rPr/>
              <a:t>to</a:t>
            </a:r>
            <a:r>
              <a:rPr/>
              <a:t> </a:t>
            </a:r>
            <a:r>
              <a:rPr/>
              <a:t>learn.</a:t>
            </a:r>
            <a:r>
              <a:rPr/>
              <a:t> </a:t>
            </a:r>
            <a:r>
              <a:rPr/>
              <a:t>It</a:t>
            </a:r>
            <a:r>
              <a:rPr/>
              <a:t> </a:t>
            </a:r>
            <a:r>
              <a:rPr/>
              <a:t>applies</a:t>
            </a:r>
            <a:r>
              <a:rPr/>
              <a:t> </a:t>
            </a:r>
            <a:r>
              <a:rPr/>
              <a:t>to</a:t>
            </a:r>
            <a:r>
              <a:rPr/>
              <a:t> </a:t>
            </a:r>
            <a:r>
              <a:rPr/>
              <a:t>most</a:t>
            </a:r>
            <a:r>
              <a:rPr/>
              <a:t> </a:t>
            </a:r>
            <a:r>
              <a:rPr/>
              <a:t>parts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6</a:t>
            </a:fld>
            <a:endParaRPr lang="en-US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For</a:t>
            </a:r>
            <a:r>
              <a:rPr/>
              <a:t> </a:t>
            </a:r>
            <a:r>
              <a:rPr/>
              <a:t>instance,</a:t>
            </a:r>
            <a:r>
              <a:rPr/>
              <a:t> </a:t>
            </a:r>
            <a:r>
              <a:rPr/>
              <a:t>when</a:t>
            </a:r>
            <a:r>
              <a:rPr/>
              <a:t> </a:t>
            </a:r>
            <a:r>
              <a:rPr/>
              <a:t>you</a:t>
            </a:r>
            <a:r>
              <a:rPr/>
              <a:t> </a:t>
            </a:r>
            <a:r>
              <a:rPr/>
              <a:t>are</a:t>
            </a:r>
            <a:r>
              <a:rPr/>
              <a:t> </a:t>
            </a:r>
            <a:r>
              <a:rPr/>
              <a:t>selecting</a:t>
            </a:r>
            <a:r>
              <a:rPr/>
              <a:t> </a:t>
            </a:r>
            <a:r>
              <a:rPr/>
              <a:t>something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87F57-DAB0-1B4B-8665-341B9FC75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440D68-9855-CE43-88F7-6D205CEBA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A02FF-7FFD-AC45-B155-681BF1342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05D75-9624-FE43-B035-A555CD4DE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BAAE9-577D-C946-AFE8-41DF5C5BC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2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39C3A-BDEB-8244-8422-7956AAC14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E862B-0DE2-3546-8A16-EF9FC8627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F9620-5373-184C-B8F5-50065A61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4F3A6-4228-A942-96A3-49443D40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E4871-5F4F-B94F-9B11-1C555D909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2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638292-5D68-B247-8578-68BF58724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19345-E9D9-B14B-84E7-1A862142E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4CB5C-0678-1F4D-B658-CD6CF9D9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9C839-DEA1-0746-8BE3-D4D2081A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6015C-D92F-4B4D-B0E1-822256A0D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7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C0B75-05BF-0C4A-B1B8-CDACCCCC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01E6F-DF5F-E24C-956E-3AB41B8F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2973E-B8AF-BB41-A0AC-171B48402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26130-253A-E043-BB2B-EC3ECCCD0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10AC4-187A-054C-904A-013E8FEA0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17D9A-A462-764F-948F-6E267237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18ABA-33D1-C146-8DCF-F6E1DE373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915FA-4DCD-4742-A0A8-0BBC88D8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6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11FE2-61CD-2E40-A43A-EED9A845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B83AA-6B3D-8243-8929-B2C82ECF0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6ADC3-E655-2545-8043-D0E704EC2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4AC6B-30BF-934E-8AF0-9D5135BFE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5FC3D-A9D9-034E-B4AD-B7DE0F07A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BA704-A97B-664F-A29E-263BEBA6B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3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1A9F1-BC89-7C4A-9214-A5BE0AB1B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6BC88-A191-1B4E-93B6-022477DE4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B24D5-81F4-224A-9969-38BBFCB09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088AE-0C84-A44B-91C7-8F963F2A0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0BF671-0E0E-DA40-8680-D83784EC8B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B2AD7-AEE2-F646-8BCC-E8703194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372F84-EA31-7E4D-BD1E-9CA444C83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D3C69E-19B8-F34F-AF8D-F27A144D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3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E5ED7-24E2-9543-B176-0ABE3B6AC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A6C28B-9F3E-F143-B91E-2841159F2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13EF2D-1DB9-D144-8D7B-316B50AE1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F1CC1C-A842-D34E-A7B6-6E5A2425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6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BEAA5F-BD3F-2747-9C1C-6F6536405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8B9E6E-039F-0249-801B-6103C5ABB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30358-4592-D84F-A0EA-8BF2628A0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6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F591-01B8-0146-8E9C-D716C0C11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14410-E74E-EB49-B1DA-68B0A4BE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B627E-8FEB-F94E-BF40-9FEE8A4DC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E7052-D7F9-5A4A-8AAC-08CD16D28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0EF0C-418B-5942-87FD-8BBC8C06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7A0CA-D356-CB44-91BC-5159B62A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5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D49E9-4D8D-4D4F-A028-4A969AA57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F626B-504D-3E42-84BE-0CAC53A8B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E9CD8F-2308-8642-874A-ED0D25A22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D8BE4-CF48-F245-8411-0DAA33FED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3DFB9-F5F2-564E-9042-336BA46E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53F0D-14C8-8441-AFFB-716C63E1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7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691513-1FAA-0E4F-BF0A-F546F01B9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AB061-79B5-4A4B-9136-7AD1C74E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8850B-4EFB-D54B-BB8F-35702D7E7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E6D32-4C03-264D-8FDB-034DA7582E3B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506E4-A05F-654F-91C2-F1C380EB4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DFA0-6157-4E4F-AB3A-F72514A6D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55E29-7268-1047-A2C0-924C0156E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0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dplyr.tidyverse.org/" TargetMode="External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87F57-DAB0-1B4B-8665-341B9FC75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session5:</a:t>
            </a:r>
            <a:r>
              <a:rPr/>
              <a:t> </a:t>
            </a:r>
            <a:r>
              <a:rPr/>
              <a:t>manipulate</a:t>
            </a:r>
            <a:r>
              <a:rPr/>
              <a:t> </a:t>
            </a:r>
            <a:r>
              <a:rPr/>
              <a:t>data</a:t>
            </a:r>
            <a:r>
              <a:rPr/>
              <a:t> </a:t>
            </a:r>
            <a:r>
              <a:rPr/>
              <a:t>in</a:t>
            </a:r>
            <a:r>
              <a:rPr/>
              <a:t> </a:t>
            </a:r>
            <a:r>
              <a:rPr/>
              <a:t>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440D68-9855-CE43-88F7-6D205CEBA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pPr lvl="0" marL="0" indent="0">
              <a:buNone/>
            </a:pPr>
            <a:br/>
            <a:br/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Using</a:t>
            </a:r>
            <a:r>
              <a:rPr/>
              <a:t> </a:t>
            </a:r>
            <a:r>
              <a:rPr/>
              <a:t>filter</a:t>
            </a:r>
            <a:r>
              <a:rPr/>
              <a:t> </a:t>
            </a:r>
            <a:r>
              <a:rPr/>
              <a:t>and</a:t>
            </a:r>
            <a:r>
              <a:rPr/>
              <a:t> </a:t>
            </a:r>
            <a:r>
              <a:rPr/>
              <a:t>select</a:t>
            </a:r>
            <a:r>
              <a:rPr/>
              <a:t> </a:t>
            </a:r>
            <a:r>
              <a:rPr/>
              <a:t>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filter</a:t>
            </a:r>
            <a:r>
              <a:rPr sz="1800">
                <a:latin typeface="Courier"/>
              </a:rPr>
              <a:t>(age_years </a:t>
            </a:r>
            <a:r>
              <a:rPr sz="1800">
                <a:solidFill>
                  <a:srgbClr val="666666"/>
                </a:solidFill>
                <a:latin typeface="Courier"/>
              </a:rPr>
              <a:t>&gt;=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65</a:t>
            </a:r>
            <a:r>
              <a:rPr sz="1800">
                <a:latin typeface="Courier"/>
              </a:rPr>
              <a:t>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select</a:t>
            </a:r>
            <a:r>
              <a:rPr sz="1800">
                <a:latin typeface="Courier"/>
              </a:rPr>
              <a:t>(sex)</a:t>
            </a:r>
          </a:p>
          <a:p>
            <a:pPr lvl="0" marL="0" indent="0">
              <a:buNone/>
            </a:pPr>
            <a:r>
              <a:rPr/>
              <a:t>Output is the gender of patients who are 65 years or older.</a:t>
            </a:r>
          </a:p>
          <a:p>
            <a:pPr lvl="0" marL="0" indent="0">
              <a:buNone/>
            </a:pPr>
            <a:r>
              <a:rPr/>
              <a:t>What happens if you do </a:t>
            </a:r>
            <a:r>
              <a:rPr sz="1800">
                <a:latin typeface="Courier"/>
              </a:rPr>
              <a:t>select()</a:t>
            </a:r>
            <a:r>
              <a:rPr/>
              <a:t> and then </a:t>
            </a:r>
            <a:r>
              <a:rPr sz="1800">
                <a:latin typeface="Courier"/>
              </a:rPr>
              <a:t>filter()</a:t>
            </a:r>
            <a:r>
              <a:rPr/>
              <a:t>?</a:t>
            </a:r>
          </a:p>
          <a:p>
            <a:pPr lvl="0" marL="0" indent="0">
              <a:buNone/>
            </a:pPr>
          </a:p>
          <a:p>
            <a:pPr lvl="0" marL="0" indent="0">
              <a:buNone/>
            </a:pPr>
            <a:r>
              <a:rPr/>
              <a:t>You have removed the age variable from the dataset, so you can’t filter based on age.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Piped</a:t>
            </a:r>
            <a:r>
              <a:rPr/>
              <a:t> </a:t>
            </a:r>
            <a:r>
              <a:rPr/>
              <a:t>data</a:t>
            </a:r>
            <a:r>
              <a:rPr/>
              <a:t> </a:t>
            </a:r>
            <a:r>
              <a:rPr/>
              <a:t>with</a:t>
            </a:r>
            <a:r>
              <a:rPr/>
              <a:t> </a:t>
            </a:r>
            <a:r>
              <a:rPr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Piped data can be passed on to almost any function in R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filter</a:t>
            </a:r>
            <a:r>
              <a:rPr sz="1800">
                <a:latin typeface="Courier"/>
              </a:rPr>
              <a:t>(age_years </a:t>
            </a:r>
            <a:r>
              <a:rPr sz="1800">
                <a:solidFill>
                  <a:srgbClr val="666666"/>
                </a:solidFill>
                <a:latin typeface="Courier"/>
              </a:rPr>
              <a:t>&gt;=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65</a:t>
            </a:r>
            <a:r>
              <a:rPr sz="1800">
                <a:latin typeface="Courier"/>
              </a:rPr>
              <a:t>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select</a:t>
            </a:r>
            <a:r>
              <a:rPr sz="1800">
                <a:latin typeface="Courier"/>
              </a:rPr>
              <a:t>(sex)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summary</a:t>
            </a:r>
            <a:r>
              <a:rPr sz="1800">
                <a:latin typeface="Courier"/>
              </a:rPr>
              <a:t>()</a:t>
            </a:r>
          </a:p>
          <a:p>
            <a:pPr lvl="0" marL="0" indent="0">
              <a:buNone/>
            </a:pPr>
            <a:r>
              <a:rPr/>
              <a:t>Gives information on gender for patients older than 65.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Example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using</a:t>
            </a:r>
            <a:r>
              <a:rPr/>
              <a:t> </a:t>
            </a:r>
            <a:r>
              <a:rPr/>
              <a:t>group</a:t>
            </a:r>
            <a:r>
              <a:rPr/>
              <a:t> </a:t>
            </a:r>
            <a:r>
              <a:rPr/>
              <a:t>by</a:t>
            </a:r>
            <a:r>
              <a:rPr/>
              <a:t> </a:t>
            </a:r>
            <a:r>
              <a:rPr/>
              <a:t>and</a:t>
            </a:r>
            <a:r>
              <a:rPr/>
              <a:t> </a:t>
            </a:r>
            <a:r>
              <a:rPr/>
              <a:t>summarise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group_by</a:t>
            </a:r>
            <a:r>
              <a:rPr sz="1800">
                <a:latin typeface="Courier"/>
              </a:rPr>
              <a:t>(sex)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summarise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mean_urea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mean</a:t>
            </a:r>
            <a:r>
              <a:rPr sz="1800">
                <a:latin typeface="Courier"/>
              </a:rPr>
              <a:t>(urea))</a:t>
            </a:r>
          </a:p>
          <a:p>
            <a:pPr lvl="0" marL="0" indent="0">
              <a:buNone/>
            </a:pPr>
            <a:r>
              <a:rPr/>
              <a:t>What is the output?</a:t>
            </a:r>
          </a:p>
          <a:p>
            <a:pPr lvl="0" marL="0" indent="0">
              <a:buNone/>
            </a:pPr>
          </a:p>
          <a:p>
            <a:pPr lvl="0" marL="0" indent="0">
              <a:buNone/>
            </a:pPr>
            <a:r>
              <a:rPr/>
              <a:t>Hint – check for missing values in </a:t>
            </a:r>
            <a:r>
              <a:rPr sz="1800">
                <a:latin typeface="Courier"/>
              </a:rPr>
              <a:t>cchic$urea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Make</a:t>
            </a:r>
            <a:r>
              <a:rPr/>
              <a:t> </a:t>
            </a:r>
            <a:r>
              <a:rPr/>
              <a:t>it</a:t>
            </a:r>
            <a:r>
              <a:rPr/>
              <a:t> </a:t>
            </a:r>
            <a:r>
              <a:rPr/>
              <a:t>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group_by</a:t>
            </a:r>
            <a:r>
              <a:rPr sz="1800">
                <a:latin typeface="Courier"/>
              </a:rPr>
              <a:t>(sex)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summarise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mean_urea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mean</a:t>
            </a:r>
            <a:r>
              <a:rPr sz="1800">
                <a:latin typeface="Courier"/>
              </a:rPr>
              <a:t>(urea, </a:t>
            </a:r>
            <a:r>
              <a:rPr sz="1800">
                <a:solidFill>
                  <a:srgbClr val="902000"/>
                </a:solidFill>
                <a:latin typeface="Courier"/>
              </a:rPr>
              <a:t>na.rm=</a:t>
            </a:r>
            <a:r>
              <a:rPr sz="1800">
                <a:solidFill>
                  <a:srgbClr val="007020"/>
                </a:solidFill>
                <a:latin typeface="Courier"/>
              </a:rPr>
              <a:t>TRUE</a:t>
            </a:r>
            <a:r>
              <a:rPr sz="1800">
                <a:latin typeface="Courier"/>
              </a:rPr>
              <a:t>))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## # A tibble: 2 x 2
##   sex   mean_urea
##   &lt;chr&gt;     &lt;dbl&gt;
## 1 F          7.49
## 2 M          8.82</a:t>
            </a:r>
          </a:p>
          <a:p>
            <a:pPr lvl="0" marL="0" indent="0">
              <a:buNone/>
            </a:pPr>
            <a:r>
              <a:rPr/>
              <a:t>An alternative is to filter out the missing values of urea.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Take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break.</a:t>
            </a:r>
            <a:r>
              <a:rPr/>
              <a:t> </a:t>
            </a:r>
            <a:r>
              <a:rPr/>
              <a:t>Any</a:t>
            </a:r>
            <a:r>
              <a:rPr/>
              <a:t> </a:t>
            </a:r>
            <a:r>
              <a:rPr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Experiment running</a:t>
            </a:r>
          </a:p>
          <a:p>
            <a:pPr lvl="1"/>
            <a:r>
              <a:rPr sz="1800">
                <a:latin typeface="Courier"/>
              </a:rPr>
              <a:t>filter()</a:t>
            </a:r>
          </a:p>
          <a:p>
            <a:pPr lvl="1"/>
            <a:r>
              <a:rPr sz="1800">
                <a:latin typeface="Courier"/>
              </a:rPr>
              <a:t>select()</a:t>
            </a:r>
          </a:p>
          <a:p>
            <a:pPr lvl="1"/>
            <a:r>
              <a:rPr sz="1800">
                <a:latin typeface="Courier"/>
              </a:rPr>
              <a:t>group_by()</a:t>
            </a:r>
          </a:p>
          <a:p>
            <a:pPr lvl="1"/>
            <a:r>
              <a:rPr sz="1800">
                <a:latin typeface="Courier"/>
              </a:rPr>
              <a:t>summarise()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Favourite</a:t>
            </a:r>
            <a:r>
              <a:rPr/>
              <a:t> </a:t>
            </a:r>
            <a:r>
              <a:rPr/>
              <a:t>data</a:t>
            </a:r>
            <a:r>
              <a:rPr/>
              <a:t> </a:t>
            </a:r>
            <a:r>
              <a:rPr/>
              <a:t>tidying</a:t>
            </a:r>
            <a:r>
              <a:rPr/>
              <a:t> </a:t>
            </a:r>
            <a:r>
              <a:rPr/>
              <a:t>‘</a:t>
            </a:r>
            <a:r>
              <a:rPr/>
              <a:t>recipies</a:t>
            </a:r>
            <a:r>
              <a:rPr/>
              <a:t>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AutoNum type="arabicPeriod"/>
            </a:pPr>
            <a:r>
              <a:rPr/>
              <a:t>Rename a variable</a:t>
            </a:r>
          </a:p>
          <a:p>
            <a:pPr lvl="1">
              <a:buAutoNum type="arabicPeriod"/>
            </a:pPr>
            <a:r>
              <a:rPr/>
              <a:t>Create a new variable</a:t>
            </a:r>
          </a:p>
          <a:p>
            <a:pPr lvl="1">
              <a:buAutoNum type="arabicPeriod"/>
            </a:pPr>
            <a:r>
              <a:rPr/>
              <a:t>Extract numbers</a:t>
            </a:r>
          </a:p>
          <a:p>
            <a:pPr lvl="1">
              <a:buAutoNum type="arabicPeriod"/>
            </a:pPr>
            <a:r>
              <a:rPr/>
              <a:t>Extract strings</a:t>
            </a:r>
          </a:p>
          <a:p>
            <a:pPr lvl="1">
              <a:buAutoNum type="arabicPeriod"/>
            </a:pPr>
            <a:r>
              <a:rPr/>
              <a:t>Parse dates</a:t>
            </a:r>
          </a:p>
          <a:p>
            <a:pPr lvl="1">
              <a:buAutoNum type="arabicPeriod"/>
            </a:pPr>
            <a:r>
              <a:rPr/>
              <a:t>Delete columns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1.</a:t>
            </a:r>
            <a:r>
              <a:rPr/>
              <a:t> </a:t>
            </a:r>
            <a:r>
              <a:rPr/>
              <a:t>Rename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 b="1">
                <a:solidFill>
                  <a:srgbClr val="007020"/>
                </a:solidFill>
                <a:latin typeface="Courier"/>
              </a:rPr>
              <a:t>names</a:t>
            </a:r>
            <a:r>
              <a:rPr sz="1800">
                <a:latin typeface="Courier"/>
              </a:rPr>
              <a:t>(cchic)</a:t>
            </a:r>
          </a:p>
          <a:p>
            <a:pPr lvl="0" marL="0" indent="0">
              <a:buNone/>
            </a:pPr>
            <a:r>
              <a:rPr/>
              <a:t>The variable called </a:t>
            </a:r>
            <a:r>
              <a:rPr sz="1800">
                <a:latin typeface="Courier"/>
              </a:rPr>
              <a:t>na</a:t>
            </a:r>
            <a:r>
              <a:rPr/>
              <a:t> is very confusing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rename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sodium =</a:t>
            </a:r>
            <a:r>
              <a:rPr sz="1800">
                <a:latin typeface="Courier"/>
              </a:rPr>
              <a:t> na)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2.</a:t>
            </a:r>
            <a:r>
              <a:rPr/>
              <a:t> </a:t>
            </a:r>
            <a:r>
              <a:rPr/>
              <a:t>Create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new</a:t>
            </a:r>
            <a:r>
              <a:rPr/>
              <a:t> </a:t>
            </a:r>
            <a:r>
              <a:rPr/>
              <a:t>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Use the </a:t>
            </a:r>
            <a:r>
              <a:rPr sz="1800">
                <a:latin typeface="Courier"/>
              </a:rPr>
              <a:t>mutate</a:t>
            </a:r>
            <a:r>
              <a:rPr/>
              <a:t> function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mutate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bmi =</a:t>
            </a:r>
            <a:r>
              <a:rPr sz="1800">
                <a:latin typeface="Courier"/>
              </a:rPr>
              <a:t> (weight </a:t>
            </a:r>
            <a:r>
              <a:rPr sz="1800">
                <a:solidFill>
                  <a:srgbClr val="666666"/>
                </a:solidFill>
                <a:latin typeface="Courier"/>
              </a:rPr>
              <a:t>/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(height </a:t>
            </a:r>
            <a:r>
              <a:rPr sz="1800">
                <a:solidFill>
                  <a:srgbClr val="666666"/>
                </a:solidFill>
                <a:latin typeface="Courier"/>
              </a:rPr>
              <a:t>/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100</a:t>
            </a:r>
            <a:r>
              <a:rPr sz="1800">
                <a:latin typeface="Courier"/>
              </a:rPr>
              <a:t>)</a:t>
            </a:r>
            <a:r>
              <a:rPr sz="1800">
                <a:solidFill>
                  <a:srgbClr val="666666"/>
                </a:solidFill>
                <a:latin typeface="Courier"/>
              </a:rPr>
              <a:t>^</a:t>
            </a:r>
            <a:r>
              <a:rPr sz="1800">
                <a:solidFill>
                  <a:srgbClr val="40A070"/>
                </a:solidFill>
                <a:latin typeface="Courier"/>
              </a:rPr>
              <a:t>2</a:t>
            </a:r>
            <a:r>
              <a:rPr sz="1800">
                <a:latin typeface="Courier"/>
              </a:rPr>
              <a:t>))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3.</a:t>
            </a:r>
            <a:r>
              <a:rPr/>
              <a:t> </a:t>
            </a:r>
            <a:r>
              <a:rPr/>
              <a:t>Extract</a:t>
            </a:r>
            <a:r>
              <a:rPr/>
              <a:t> </a:t>
            </a:r>
            <a:r>
              <a:rPr/>
              <a:t>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Parse numbers from text using the </a:t>
            </a:r>
            <a:r>
              <a:rPr sz="1800">
                <a:latin typeface="Courier"/>
              </a:rPr>
              <a:t>readr</a:t>
            </a:r>
            <a:r>
              <a:rPr/>
              <a:t> package.</a:t>
            </a:r>
          </a:p>
          <a:p>
            <a:pPr lvl="0" marL="1270000" indent="0">
              <a:buNone/>
            </a:pPr>
            <a:r>
              <a:rPr sz="1800" b="1">
                <a:solidFill>
                  <a:srgbClr val="007020"/>
                </a:solidFill>
                <a:latin typeface="Courier"/>
              </a:rPr>
              <a:t>library</a:t>
            </a:r>
            <a:r>
              <a:rPr sz="1800">
                <a:latin typeface="Courier"/>
              </a:rPr>
              <a:t>(readr)</a:t>
            </a:r>
          </a:p>
          <a:p>
            <a:pPr lvl="0" marL="0" indent="0">
              <a:buNone/>
            </a:pPr>
            <a:r>
              <a:rPr/>
              <a:t>Create a vector where the unit has been included as part of the value. You can’t do maths on this vector.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weight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c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4070A0"/>
                </a:solidFill>
                <a:latin typeface="Courier"/>
              </a:rPr>
              <a:t>"70kg"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"80 kg"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"82 kg"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"74"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"39"</a:t>
            </a:r>
            <a:r>
              <a:rPr sz="1800">
                <a:latin typeface="Courier"/>
              </a:rPr>
              <a:t>)</a:t>
            </a:r>
            <a:br/>
            <a:br/>
            <a:r>
              <a:rPr sz="1800">
                <a:latin typeface="Courier"/>
              </a:rPr>
              <a:t>weight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parse_number</a:t>
            </a:r>
            <a:r>
              <a:rPr sz="1800">
                <a:latin typeface="Courier"/>
              </a:rPr>
              <a:t>(weight)</a:t>
            </a:r>
            <a:br/>
            <a:r>
              <a:rPr sz="1800" b="1">
                <a:solidFill>
                  <a:srgbClr val="007020"/>
                </a:solidFill>
                <a:latin typeface="Courier"/>
              </a:rPr>
              <a:t>str</a:t>
            </a:r>
            <a:r>
              <a:rPr sz="1800">
                <a:latin typeface="Courier"/>
              </a:rPr>
              <a:t>(weight)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##  num [1:5] 70 80 82 74 39</a:t>
            </a:r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4.</a:t>
            </a:r>
            <a:r>
              <a:rPr/>
              <a:t> </a:t>
            </a:r>
            <a:r>
              <a:rPr/>
              <a:t>Manipulate</a:t>
            </a:r>
            <a:r>
              <a:rPr/>
              <a:t> </a:t>
            </a:r>
            <a:r>
              <a:rPr/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 b="1">
                <a:solidFill>
                  <a:srgbClr val="007020"/>
                </a:solidFill>
                <a:latin typeface="Courier"/>
              </a:rPr>
              <a:t>library</a:t>
            </a:r>
            <a:r>
              <a:rPr sz="1800">
                <a:latin typeface="Courier"/>
              </a:rPr>
              <a:t>(stringr)</a:t>
            </a:r>
            <a:br/>
            <a:r>
              <a:rPr sz="1800">
                <a:latin typeface="Courier"/>
              </a:rPr>
              <a:t>test_gender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c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4070A0"/>
                </a:solidFill>
                <a:latin typeface="Courier"/>
              </a:rPr>
              <a:t>"f"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"F"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"M"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"f"</a:t>
            </a:r>
            <a:r>
              <a:rPr sz="1800">
                <a:latin typeface="Courier"/>
              </a:rPr>
              <a:t>)</a:t>
            </a:r>
          </a:p>
          <a:p>
            <a:pPr lvl="0" marL="0" indent="0">
              <a:buNone/>
            </a:pPr>
            <a:r>
              <a:rPr/>
              <a:t>Notice that </a:t>
            </a:r>
            <a:r>
              <a:rPr sz="1800">
                <a:latin typeface="Courier"/>
              </a:rPr>
              <a:t>female</a:t>
            </a:r>
            <a:r>
              <a:rPr/>
              <a:t> is coded in 2 different ways</a:t>
            </a:r>
          </a:p>
          <a:p>
            <a:pPr lvl="0" marL="0" indent="0">
              <a:buNone/>
            </a:pPr>
            <a:r>
              <a:rPr/>
              <a:t>We can change all of the letters to uppercase.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test_gender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str_to_upper</a:t>
            </a:r>
            <a:r>
              <a:rPr sz="1800">
                <a:latin typeface="Courier"/>
              </a:rPr>
              <a:t>(test_gender)</a:t>
            </a:r>
            <a:br/>
            <a:r>
              <a:rPr sz="1800">
                <a:latin typeface="Courier"/>
              </a:rPr>
              <a:t>test_gender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## [1] "F" "F" "M" "F"</a:t>
            </a:r>
          </a:p>
          <a:p>
            <a:pPr lvl="0" marL="0" indent="0">
              <a:buNone/>
            </a:pPr>
            <a:r>
              <a:rPr/>
              <a:t>Look at the manipulate strings cheat sheet for other functions you can use.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Using the </a:t>
            </a:r>
            <a:r>
              <a:rPr sz="1800">
                <a:latin typeface="Courier"/>
              </a:rPr>
              <a:t>dplyr</a:t>
            </a:r>
            <a:r>
              <a:rPr/>
              <a:t> package for data manipulation</a:t>
            </a:r>
          </a:p>
          <a:p>
            <a:pPr lvl="1"/>
            <a:r>
              <a:rPr/>
              <a:t>Standard methods for choosing data</a:t>
            </a:r>
          </a:p>
          <a:p>
            <a:pPr lvl="1"/>
            <a:r>
              <a:rPr/>
              <a:t>Recipes to perform common operations</a:t>
            </a:r>
          </a:p>
          <a:p>
            <a:pPr lvl="2"/>
            <a:r>
              <a:rPr/>
              <a:t>Manipulating strings</a:t>
            </a:r>
          </a:p>
          <a:p>
            <a:pPr lvl="2"/>
            <a:r>
              <a:rPr/>
              <a:t>Manipulating dates</a:t>
            </a:r>
          </a:p>
          <a:p>
            <a:pPr lvl="2"/>
            <a:r>
              <a:rPr/>
              <a:t>Changing data structure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5.</a:t>
            </a:r>
            <a:r>
              <a:rPr/>
              <a:t> </a:t>
            </a:r>
            <a:r>
              <a:rPr/>
              <a:t>Working</a:t>
            </a:r>
            <a:r>
              <a:rPr/>
              <a:t> </a:t>
            </a:r>
            <a:r>
              <a:rPr/>
              <a:t>with</a:t>
            </a:r>
            <a:r>
              <a:rPr/>
              <a:t> </a:t>
            </a:r>
            <a:r>
              <a:rPr/>
              <a:t>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R treats dates as characters unless you tell it not to.</a:t>
            </a:r>
          </a:p>
          <a:p>
            <a:pPr lvl="0" marL="1270000" indent="0">
              <a:buNone/>
            </a:pPr>
            <a:r>
              <a:rPr sz="1800" b="1">
                <a:solidFill>
                  <a:srgbClr val="007020"/>
                </a:solidFill>
                <a:latin typeface="Courier"/>
              </a:rPr>
              <a:t>library</a:t>
            </a:r>
            <a:r>
              <a:rPr sz="1800">
                <a:latin typeface="Courier"/>
              </a:rPr>
              <a:t>(lubridate)</a:t>
            </a:r>
            <a:br/>
            <a:br/>
            <a:r>
              <a:rPr sz="1800">
                <a:latin typeface="Courier"/>
              </a:rPr>
              <a:t>test_dates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c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4070A0"/>
                </a:solidFill>
                <a:latin typeface="Courier"/>
              </a:rPr>
              <a:t>"02-01-12"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"03-04-15"</a:t>
            </a:r>
            <a:r>
              <a:rPr sz="1800">
                <a:latin typeface="Courier"/>
              </a:rPr>
              <a:t>, </a:t>
            </a:r>
            <a:r>
              <a:rPr sz="1800">
                <a:solidFill>
                  <a:srgbClr val="4070A0"/>
                </a:solidFill>
                <a:latin typeface="Courier"/>
              </a:rPr>
              <a:t>"15-06-02"</a:t>
            </a:r>
            <a:r>
              <a:rPr sz="1800">
                <a:latin typeface="Courier"/>
              </a:rPr>
              <a:t>)</a:t>
            </a:r>
          </a:p>
          <a:p>
            <a:pPr lvl="0" marL="0" indent="0">
              <a:buNone/>
            </a:pPr>
            <a:r>
              <a:rPr/>
              <a:t>Convert these characters to dates.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test_dates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dmy</a:t>
            </a:r>
            <a:r>
              <a:rPr sz="1800">
                <a:latin typeface="Courier"/>
              </a:rPr>
              <a:t>(test_dates)</a:t>
            </a:r>
            <a:br/>
            <a:r>
              <a:rPr sz="1800">
                <a:latin typeface="Courier"/>
              </a:rPr>
              <a:t>test_dates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## [1] "2012-01-02" "2015-04-03" "2002-06-15"</a:t>
            </a:r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Parsing</a:t>
            </a:r>
            <a:r>
              <a:rPr/>
              <a:t> </a:t>
            </a:r>
            <a:r>
              <a:rPr/>
              <a:t>dates.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We can extract components of dates.</a:t>
            </a:r>
          </a:p>
          <a:p>
            <a:pPr lvl="0" marL="0" indent="0">
              <a:buNone/>
            </a:pPr>
            <a:r>
              <a:rPr/>
              <a:t>Extracting years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mutate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year_born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year</a:t>
            </a:r>
            <a:r>
              <a:rPr sz="1800">
                <a:latin typeface="Courier"/>
              </a:rPr>
              <a:t>(</a:t>
            </a:r>
            <a:r>
              <a:rPr sz="1800" b="1">
                <a:solidFill>
                  <a:srgbClr val="007020"/>
                </a:solidFill>
                <a:latin typeface="Courier"/>
              </a:rPr>
              <a:t>ymd</a:t>
            </a:r>
            <a:r>
              <a:rPr sz="1800">
                <a:latin typeface="Courier"/>
              </a:rPr>
              <a:t>(dob)))</a:t>
            </a:r>
            <a:br/>
            <a:br/>
            <a:r>
              <a:rPr sz="1800" b="1">
                <a:solidFill>
                  <a:srgbClr val="007020"/>
                </a:solidFill>
                <a:latin typeface="Courier"/>
              </a:rPr>
              <a:t>str</a:t>
            </a:r>
            <a:r>
              <a:rPr sz="1800">
                <a:latin typeface="Courier"/>
              </a:rPr>
              <a:t>(cchic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year_born)</a:t>
            </a:r>
          </a:p>
          <a:p>
            <a:pPr lvl="0" marL="0" indent="0">
              <a:buNone/>
            </a:pPr>
            <a:r>
              <a:rPr/>
              <a:t>Extracting days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mutate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discharge_day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day</a:t>
            </a:r>
            <a:r>
              <a:rPr sz="1800">
                <a:latin typeface="Courier"/>
              </a:rPr>
              <a:t>(</a:t>
            </a:r>
            <a:r>
              <a:rPr sz="1800" b="1">
                <a:solidFill>
                  <a:srgbClr val="007020"/>
                </a:solidFill>
                <a:latin typeface="Courier"/>
              </a:rPr>
              <a:t>ymd_hms</a:t>
            </a:r>
            <a:r>
              <a:rPr sz="1800">
                <a:latin typeface="Courier"/>
              </a:rPr>
              <a:t>(cchic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discharge_dttm)))</a:t>
            </a:r>
            <a:br/>
            <a:br/>
            <a:r>
              <a:rPr sz="1800" b="1">
                <a:solidFill>
                  <a:srgbClr val="007020"/>
                </a:solidFill>
                <a:latin typeface="Courier"/>
              </a:rPr>
              <a:t>str</a:t>
            </a:r>
            <a:r>
              <a:rPr sz="1800">
                <a:latin typeface="Courier"/>
              </a:rPr>
              <a:t>(cchic</a:t>
            </a:r>
            <a:r>
              <a:rPr sz="1800">
                <a:solidFill>
                  <a:srgbClr val="666666"/>
                </a:solidFill>
                <a:latin typeface="Courier"/>
              </a:rPr>
              <a:t>$</a:t>
            </a:r>
            <a:r>
              <a:rPr sz="1800">
                <a:latin typeface="Courier"/>
              </a:rPr>
              <a:t>discharge_day)</a:t>
            </a:r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Date</a:t>
            </a:r>
            <a:r>
              <a:rPr/>
              <a:t> </a:t>
            </a:r>
            <a:r>
              <a:rPr/>
              <a:t>intervals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We often want to calculate the difference between two dates or times. Let’s calculate the length of stay of patients admitted to the ICU.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&lt;-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mutate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los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difftime</a:t>
            </a:r>
            <a:r>
              <a:rPr sz="1800">
                <a:latin typeface="Courier"/>
              </a:rPr>
              <a:t>(</a:t>
            </a:r>
            <a:r>
              <a:rPr sz="1800" b="1">
                <a:solidFill>
                  <a:srgbClr val="007020"/>
                </a:solidFill>
                <a:latin typeface="Courier"/>
              </a:rPr>
              <a:t>ymd_hms</a:t>
            </a:r>
            <a:r>
              <a:rPr sz="1800">
                <a:latin typeface="Courier"/>
              </a:rPr>
              <a:t>(discharge_dttm),</a:t>
            </a:r>
            <a:br/>
            <a:r>
              <a:rPr sz="1800">
                <a:latin typeface="Courier"/>
              </a:rPr>
              <a:t>                        </a:t>
            </a:r>
            <a:r>
              <a:rPr sz="1800" b="1">
                <a:solidFill>
                  <a:srgbClr val="007020"/>
                </a:solidFill>
                <a:latin typeface="Courier"/>
              </a:rPr>
              <a:t>ymd_hms</a:t>
            </a:r>
            <a:r>
              <a:rPr sz="1800">
                <a:latin typeface="Courier"/>
              </a:rPr>
              <a:t>(arrival_dttm), </a:t>
            </a:r>
            <a:r>
              <a:rPr sz="1800">
                <a:solidFill>
                  <a:srgbClr val="902000"/>
                </a:solidFill>
                <a:latin typeface="Courier"/>
              </a:rPr>
              <a:t>units =</a:t>
            </a:r>
            <a:r>
              <a:rPr sz="1800">
                <a:latin typeface="Courier"/>
              </a:rPr>
              <a:t> </a:t>
            </a:r>
            <a:r>
              <a:rPr sz="1800">
                <a:solidFill>
                  <a:srgbClr val="4070A0"/>
                </a:solidFill>
                <a:latin typeface="Courier"/>
              </a:rPr>
              <a:t>"days"</a:t>
            </a:r>
            <a:r>
              <a:rPr sz="1800">
                <a:latin typeface="Courier"/>
              </a:rPr>
              <a:t>))</a:t>
            </a:r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6.</a:t>
            </a:r>
            <a:r>
              <a:rPr/>
              <a:t> </a:t>
            </a:r>
            <a:r>
              <a:rPr/>
              <a:t>Deleting</a:t>
            </a:r>
            <a:r>
              <a:rPr/>
              <a:t> </a:t>
            </a:r>
            <a:r>
              <a:rPr/>
              <a:t>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What if we wanted to remove the </a:t>
            </a:r>
            <a:r>
              <a:rPr sz="1800">
                <a:latin typeface="Courier"/>
              </a:rPr>
              <a:t>temp_nc</a:t>
            </a:r>
            <a:r>
              <a:rPr/>
              <a:t> variable?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select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666666"/>
                </a:solidFill>
                <a:latin typeface="Courier"/>
              </a:rPr>
              <a:t>-</a:t>
            </a:r>
            <a:r>
              <a:rPr sz="1800">
                <a:latin typeface="Courier"/>
              </a:rPr>
              <a:t>temp_nc)</a:t>
            </a:r>
          </a:p>
          <a:p>
            <a:pPr lvl="0" marL="0" indent="0">
              <a:buNone/>
            </a:pPr>
            <a:r>
              <a:rPr/>
              <a:t>The </a:t>
            </a:r>
            <a:r>
              <a:rPr sz="1800">
                <a:latin typeface="Courier"/>
              </a:rPr>
              <a:t>-</a:t>
            </a:r>
            <a:r>
              <a:rPr/>
              <a:t> sign means deselect here.</a:t>
            </a:r>
          </a:p>
          <a:p>
            <a:pPr lvl="0" marL="0" indent="0">
              <a:buNone/>
            </a:pPr>
            <a:r>
              <a:rPr/>
              <a:t>Don’t forget to assign the above code to something, otherwise the output won’t be saved.</a:t>
            </a:r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Excercise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AutoNum type="arabicPeriod"/>
            </a:pPr>
            <a:r>
              <a:rPr/>
              <a:t>How many patients weigh more than 70kg?</a:t>
            </a:r>
          </a:p>
          <a:p>
            <a:pPr lvl="2"/>
            <a:r>
              <a:rPr/>
              <a:t>Hint- look at the </a:t>
            </a:r>
            <a:r>
              <a:rPr sz="1800">
                <a:latin typeface="Courier"/>
              </a:rPr>
              <a:t>n()</a:t>
            </a:r>
            <a:r>
              <a:rPr/>
              <a:t> function.</a:t>
            </a:r>
          </a:p>
          <a:p>
            <a:pPr lvl="1">
              <a:buAutoNum type="arabicPeriod"/>
            </a:pPr>
            <a:r>
              <a:rPr/>
              <a:t>Outcome of patients who were 60 years or older?</a:t>
            </a:r>
          </a:p>
          <a:p>
            <a:pPr lvl="2"/>
            <a:r>
              <a:rPr/>
              <a:t>What is the mean length of stay of patients who are 60 years or older?</a:t>
            </a:r>
          </a:p>
          <a:p>
            <a:pPr lvl="2"/>
            <a:r>
              <a:rPr/>
              <a:t>How many of these patients were discharged alive?</a:t>
            </a:r>
          </a:p>
          <a:p>
            <a:pPr lvl="2"/>
            <a:r>
              <a:rPr/>
              <a:t>Hint - the variable </a:t>
            </a:r>
            <a:r>
              <a:rPr sz="1800">
                <a:latin typeface="Courier"/>
              </a:rPr>
              <a:t>vital_status</a:t>
            </a:r>
            <a:r>
              <a:rPr/>
              <a:t> indicates if the patient was alive or dead on discharge.</a:t>
            </a:r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How</a:t>
            </a:r>
            <a:r>
              <a:rPr/>
              <a:t> </a:t>
            </a:r>
            <a:r>
              <a:rPr/>
              <a:t>many</a:t>
            </a:r>
            <a:r>
              <a:rPr/>
              <a:t> </a:t>
            </a:r>
            <a:r>
              <a:rPr/>
              <a:t>patients</a:t>
            </a:r>
            <a:r>
              <a:rPr/>
              <a:t> </a:t>
            </a:r>
            <a:r>
              <a:rPr/>
              <a:t>weigh</a:t>
            </a:r>
            <a:r>
              <a:rPr/>
              <a:t> </a:t>
            </a:r>
            <a:r>
              <a:rPr/>
              <a:t>more</a:t>
            </a:r>
            <a:r>
              <a:rPr/>
              <a:t> </a:t>
            </a:r>
            <a:r>
              <a:rPr/>
              <a:t>than</a:t>
            </a:r>
            <a:r>
              <a:rPr/>
              <a:t> </a:t>
            </a:r>
            <a:r>
              <a:rPr/>
              <a:t>70kg?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filter</a:t>
            </a:r>
            <a:r>
              <a:rPr sz="1800">
                <a:latin typeface="Courier"/>
              </a:rPr>
              <a:t>(weight </a:t>
            </a:r>
            <a:r>
              <a:rPr sz="1800">
                <a:solidFill>
                  <a:srgbClr val="666666"/>
                </a:solidFill>
                <a:latin typeface="Courier"/>
              </a:rPr>
              <a:t>&gt;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70</a:t>
            </a:r>
            <a:r>
              <a:rPr sz="1800">
                <a:latin typeface="Courier"/>
              </a:rPr>
              <a:t>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summarise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number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n</a:t>
            </a:r>
            <a:r>
              <a:rPr sz="1800">
                <a:latin typeface="Courier"/>
              </a:rPr>
              <a:t>())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## # A tibble: 1 x 1
##   number
##    &lt;int&gt;
## 1   2508</a:t>
            </a:r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Outcome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patients</a:t>
            </a:r>
            <a:r>
              <a:rPr/>
              <a:t> </a:t>
            </a:r>
            <a:r>
              <a:rPr/>
              <a:t>who</a:t>
            </a:r>
            <a:r>
              <a:rPr/>
              <a:t> </a:t>
            </a:r>
            <a:r>
              <a:rPr/>
              <a:t>were</a:t>
            </a:r>
            <a:r>
              <a:rPr/>
              <a:t> </a:t>
            </a:r>
            <a:r>
              <a:rPr/>
              <a:t>60</a:t>
            </a:r>
            <a:r>
              <a:rPr/>
              <a:t> </a:t>
            </a:r>
            <a:r>
              <a:rPr/>
              <a:t>years</a:t>
            </a:r>
            <a:r>
              <a:rPr/>
              <a:t> </a:t>
            </a:r>
            <a:r>
              <a:rPr/>
              <a:t>or</a:t>
            </a:r>
            <a:r>
              <a:rPr/>
              <a:t> </a:t>
            </a:r>
            <a:r>
              <a:rPr/>
              <a:t>older.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 i="1">
                <a:solidFill>
                  <a:srgbClr val="60A0B0"/>
                </a:solidFill>
                <a:latin typeface="Courier"/>
              </a:rPr>
              <a:t># Mean length of stay</a:t>
            </a:r>
            <a:br/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filter</a:t>
            </a:r>
            <a:r>
              <a:rPr sz="1800">
                <a:latin typeface="Courier"/>
              </a:rPr>
              <a:t>(age_years </a:t>
            </a:r>
            <a:r>
              <a:rPr sz="1800">
                <a:solidFill>
                  <a:srgbClr val="666666"/>
                </a:solidFill>
                <a:latin typeface="Courier"/>
              </a:rPr>
              <a:t>&gt;=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60</a:t>
            </a:r>
            <a:r>
              <a:rPr sz="1800">
                <a:latin typeface="Courier"/>
              </a:rPr>
              <a:t>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summarise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902000"/>
                </a:solidFill>
                <a:latin typeface="Courier"/>
              </a:rPr>
              <a:t>los =</a:t>
            </a:r>
            <a:r>
              <a:rPr sz="1800">
                <a:latin typeface="Courier"/>
              </a:rPr>
              <a:t> </a:t>
            </a:r>
            <a:r>
              <a:rPr sz="1800" b="1">
                <a:solidFill>
                  <a:srgbClr val="007020"/>
                </a:solidFill>
                <a:latin typeface="Courier"/>
              </a:rPr>
              <a:t>mean</a:t>
            </a:r>
            <a:r>
              <a:rPr sz="1800">
                <a:latin typeface="Courier"/>
              </a:rPr>
              <a:t>(los, </a:t>
            </a:r>
            <a:r>
              <a:rPr sz="1800">
                <a:solidFill>
                  <a:srgbClr val="902000"/>
                </a:solidFill>
                <a:latin typeface="Courier"/>
              </a:rPr>
              <a:t>na.rm =</a:t>
            </a:r>
            <a:r>
              <a:rPr sz="1800">
                <a:latin typeface="Courier"/>
              </a:rPr>
              <a:t> </a:t>
            </a:r>
            <a:r>
              <a:rPr sz="1800">
                <a:solidFill>
                  <a:srgbClr val="007020"/>
                </a:solidFill>
                <a:latin typeface="Courier"/>
              </a:rPr>
              <a:t>TRUE</a:t>
            </a:r>
            <a:r>
              <a:rPr sz="1800">
                <a:latin typeface="Courier"/>
              </a:rPr>
              <a:t>))</a:t>
            </a:r>
          </a:p>
          <a:p>
            <a:pPr lvl="0" marL="1270000" indent="0">
              <a:buNone/>
            </a:pPr>
            <a:r>
              <a:rPr sz="1800" i="1">
                <a:solidFill>
                  <a:srgbClr val="60A0B0"/>
                </a:solidFill>
                <a:latin typeface="Courier"/>
              </a:rPr>
              <a:t># Number of people alive at discharge.</a:t>
            </a:r>
            <a:br/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filter</a:t>
            </a:r>
            <a:r>
              <a:rPr sz="1800">
                <a:latin typeface="Courier"/>
              </a:rPr>
              <a:t>(age_years </a:t>
            </a:r>
            <a:r>
              <a:rPr sz="1800">
                <a:solidFill>
                  <a:srgbClr val="666666"/>
                </a:solidFill>
                <a:latin typeface="Courier"/>
              </a:rPr>
              <a:t>&gt;=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60</a:t>
            </a:r>
            <a:r>
              <a:rPr sz="1800">
                <a:latin typeface="Courier"/>
              </a:rPr>
              <a:t>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select</a:t>
            </a:r>
            <a:r>
              <a:rPr sz="1800">
                <a:latin typeface="Courier"/>
              </a:rPr>
              <a:t>(vital_status)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table</a:t>
            </a:r>
            <a:r>
              <a:rPr sz="1800">
                <a:latin typeface="Courier"/>
              </a:rPr>
              <a:t>()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## .
##    A    D 
## 2936  391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>
                <a:hlinkClick r:id="rId2"/>
              </a:rPr>
              <a:t>dplyr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grammar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data</a:t>
            </a:r>
            <a:r>
              <a:rPr/>
              <a:t> </a:t>
            </a:r>
            <a:r>
              <a:rPr/>
              <a:t>manipulation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dplyr functions: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`mutate()` adds new columns
`select()` picks variables (COLUMNS) based on their names.
`filter()` picks cases (ROWS) based on their values.
`summarise()` reduces multiple values down to a single summary.
`arrange()` changes the ordering of the rows.
`group_by()` allows you to perform any operation “by group”. 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dplyr</a:t>
            </a:r>
            <a:r>
              <a:rPr/>
              <a:t> </a:t>
            </a:r>
            <a:r>
              <a:rPr/>
              <a:t>is</a:t>
            </a:r>
            <a:r>
              <a:rPr/>
              <a:t> </a:t>
            </a:r>
            <a:r>
              <a:rPr/>
              <a:t>part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the</a:t>
            </a:r>
            <a:r>
              <a:rPr/>
              <a:t> </a:t>
            </a:r>
            <a:r>
              <a:rPr/>
              <a:t>tidyverse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1270000" indent="0">
              <a:buNone/>
            </a:pPr>
            <a:r>
              <a:rPr sz="1800" i="1">
                <a:solidFill>
                  <a:srgbClr val="60A0B0"/>
                </a:solidFill>
                <a:latin typeface="Courier"/>
              </a:rPr>
              <a:t># You only need to install once.</a:t>
            </a:r>
            <a:br/>
            <a:r>
              <a:rPr sz="1800" b="1">
                <a:solidFill>
                  <a:srgbClr val="007020"/>
                </a:solidFill>
                <a:latin typeface="Courier"/>
              </a:rPr>
              <a:t>install.packages</a:t>
            </a:r>
            <a:r>
              <a:rPr sz="1800">
                <a:latin typeface="Courier"/>
              </a:rPr>
              <a:t>(</a:t>
            </a:r>
            <a:r>
              <a:rPr sz="1800">
                <a:solidFill>
                  <a:srgbClr val="4070A0"/>
                </a:solidFill>
                <a:latin typeface="Courier"/>
              </a:rPr>
              <a:t>"tidyverse"</a:t>
            </a:r>
            <a:r>
              <a:rPr sz="1800">
                <a:latin typeface="Courier"/>
              </a:rPr>
              <a:t>)</a:t>
            </a:r>
            <a:br/>
            <a:br/>
            <a:r>
              <a:rPr sz="1800" i="1">
                <a:solidFill>
                  <a:srgbClr val="60A0B0"/>
                </a:solidFill>
                <a:latin typeface="Courier"/>
              </a:rPr>
              <a:t># You need to load packages each time you open R.</a:t>
            </a:r>
            <a:br/>
            <a:r>
              <a:rPr sz="1800" b="1">
                <a:solidFill>
                  <a:srgbClr val="007020"/>
                </a:solidFill>
                <a:latin typeface="Courier"/>
              </a:rPr>
              <a:t>library</a:t>
            </a:r>
            <a:r>
              <a:rPr sz="1800">
                <a:latin typeface="Courier"/>
              </a:rPr>
              <a:t>(tidyverse)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11FE2-61CD-2E40-A43A-EED9A845F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The</a:t>
            </a:r>
            <a:r>
              <a:rPr/>
              <a:t> </a:t>
            </a:r>
            <a:r>
              <a:rPr/>
              <a:t>pipe</a:t>
            </a:r>
            <a:r>
              <a:rPr/>
              <a:t> </a:t>
            </a:r>
            <a:r>
              <a:rPr sz="1800">
                <a:latin typeface="Courier"/>
              </a:rPr>
              <a:t>%&gt;%</a:t>
            </a:r>
            <a:r>
              <a:rPr/>
              <a:t> </a:t>
            </a:r>
            <a:r>
              <a:rPr/>
              <a:t>an</a:t>
            </a:r>
            <a:r>
              <a:rPr/>
              <a:t> </a:t>
            </a:r>
            <a:r>
              <a:rPr/>
              <a:t>optional</a:t>
            </a:r>
            <a:r>
              <a:rPr/>
              <a:t> </a:t>
            </a:r>
            <a:r>
              <a:rPr/>
              <a:t>but</a:t>
            </a:r>
            <a:r>
              <a:rPr/>
              <a:t> </a:t>
            </a:r>
            <a:r>
              <a:rPr/>
              <a:t>useful</a:t>
            </a:r>
            <a:r>
              <a:rPr/>
              <a:t> </a:t>
            </a:r>
            <a:r>
              <a:rPr/>
              <a:t>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B83AA-6B3D-8243-8929-B2C82ECF02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/>
              <a:t>Takes whatever you did before</a:t>
            </a:r>
          </a:p>
          <a:p>
            <a:pPr lvl="1"/>
            <a:r>
              <a:rPr/>
              <a:t>Passes it to the next function (first argument)</a:t>
            </a:r>
          </a:p>
          <a:p>
            <a:pPr lvl="1"/>
            <a:r>
              <a:rPr/>
              <a:t>Whenever you see it, think of the word ‘then’</a:t>
            </a:r>
          </a:p>
          <a:p>
            <a:pPr lvl="1"/>
            <a:r>
              <a:rPr sz="1800">
                <a:latin typeface="Courier"/>
              </a:rPr>
              <a:t>object %&gt;% function1() %&gt;% function2()</a:t>
            </a:r>
          </a:p>
          <a:p>
            <a:pPr lvl="1"/>
            <a:r>
              <a:rPr/>
              <a:t>“hello” %&gt;% substr(2,4) %&gt;% toupper()</a:t>
            </a:r>
          </a:p>
          <a:p>
            <a:pPr lvl="1"/>
            <a:r>
              <a:rPr/>
              <a:t>Shortcut - </a:t>
            </a:r>
            <a:r>
              <a:rPr sz="1800">
                <a:latin typeface="Courier"/>
              </a:rPr>
              <a:t>Cmd + Shift + M</a:t>
            </a:r>
            <a:r>
              <a:rPr/>
              <a:t> (Mac) </a:t>
            </a:r>
            <a:r>
              <a:rPr sz="1800">
                <a:latin typeface="Courier"/>
              </a:rPr>
              <a:t>Ctrl + Shift + M</a:t>
            </a:r>
            <a:r>
              <a:rPr/>
              <a:t> (Windows)</a:t>
            </a:r>
          </a:p>
        </p:txBody>
      </p:sp>
      <p:pic>
        <p:nvPicPr>
          <p:cNvPr descr="../images/Pipe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172200" y="2603500"/>
            <a:ext cx="5181600" cy="27813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Logical</a:t>
            </a:r>
            <a:r>
              <a:rPr/>
              <a:t> </a:t>
            </a:r>
            <a:r>
              <a:rPr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You use them to compare values</a:t>
            </a:r>
          </a:p>
          <a:p>
            <a:pPr lvl="2"/>
            <a:r>
              <a:rPr sz="1800">
                <a:latin typeface="Courier"/>
              </a:rPr>
              <a:t>==</a:t>
            </a:r>
            <a:r>
              <a:rPr/>
              <a:t> (equal to)</a:t>
            </a:r>
          </a:p>
          <a:p>
            <a:pPr lvl="2"/>
            <a:r>
              <a:rPr sz="1800">
                <a:latin typeface="Courier"/>
              </a:rPr>
              <a:t>!=</a:t>
            </a:r>
            <a:r>
              <a:rPr/>
              <a:t> (not equal to)</a:t>
            </a:r>
          </a:p>
          <a:p>
            <a:pPr lvl="2"/>
            <a:r>
              <a:rPr sz="1800">
                <a:latin typeface="Courier"/>
              </a:rPr>
              <a:t>&gt;, &lt;</a:t>
            </a:r>
            <a:r>
              <a:rPr/>
              <a:t> (greater than, less than)</a:t>
            </a:r>
          </a:p>
          <a:p>
            <a:pPr lvl="2"/>
            <a:r>
              <a:rPr sz="1800">
                <a:latin typeface="Courier"/>
              </a:rPr>
              <a:t>&gt;=, &lt;=</a:t>
            </a:r>
            <a:r>
              <a:rPr/>
              <a:t> (greater than or equal to, less than or equal to)</a:t>
            </a:r>
          </a:p>
          <a:p>
            <a:pPr lvl="2"/>
            <a:r>
              <a:rPr sz="1800">
                <a:latin typeface="Courier"/>
              </a:rPr>
              <a:t>is.na()</a:t>
            </a:r>
            <a:r>
              <a:rPr/>
              <a:t> (is the value missing)</a:t>
            </a:r>
          </a:p>
          <a:p>
            <a:pPr lvl="1"/>
            <a:r>
              <a:rPr/>
              <a:t>More than one condition?</a:t>
            </a:r>
          </a:p>
          <a:p>
            <a:pPr lvl="2"/>
            <a:r>
              <a:rPr sz="1800">
                <a:latin typeface="Courier"/>
              </a:rPr>
              <a:t>&amp;</a:t>
            </a:r>
            <a:r>
              <a:rPr/>
              <a:t> (and)</a:t>
            </a:r>
          </a:p>
          <a:p>
            <a:pPr lvl="2"/>
            <a:r>
              <a:rPr sz="1800">
                <a:latin typeface="Courier"/>
              </a:rPr>
              <a:t>|</a:t>
            </a:r>
            <a:r>
              <a:rPr/>
              <a:t> (or)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Example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using</a:t>
            </a:r>
            <a:r>
              <a:rPr/>
              <a:t> </a:t>
            </a:r>
            <a:r>
              <a:rPr/>
              <a:t>logical</a:t>
            </a:r>
            <a:r>
              <a:rPr/>
              <a:t> </a:t>
            </a:r>
            <a:r>
              <a:rPr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sz="1800">
                <a:latin typeface="Courier"/>
              </a:rPr>
              <a:t>age &gt;= 18</a:t>
            </a:r>
          </a:p>
          <a:p>
            <a:pPr lvl="1"/>
            <a:r>
              <a:rPr sz="1800">
                <a:latin typeface="Courier"/>
              </a:rPr>
              <a:t>age &gt;= 18 &amp; age &lt;= 60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Filter</a:t>
            </a:r>
            <a:r>
              <a:rPr/>
              <a:t> </a:t>
            </a:r>
            <a:r>
              <a:rPr/>
              <a:t>ROWS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Choose rows based on the conditions you specify.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filter</a:t>
            </a:r>
            <a:r>
              <a:rPr sz="1800">
                <a:latin typeface="Courier"/>
              </a:rPr>
              <a:t>(age_years </a:t>
            </a:r>
            <a:r>
              <a:rPr sz="1800">
                <a:solidFill>
                  <a:srgbClr val="666666"/>
                </a:solidFill>
                <a:latin typeface="Courier"/>
              </a:rPr>
              <a:t>&gt;=</a:t>
            </a:r>
            <a:r>
              <a:rPr sz="1800">
                <a:solidFill>
                  <a:srgbClr val="4070A0"/>
                </a:solidFill>
                <a:latin typeface="Courier"/>
              </a:rPr>
              <a:t> </a:t>
            </a:r>
            <a:r>
              <a:rPr sz="1800">
                <a:solidFill>
                  <a:srgbClr val="40A070"/>
                </a:solidFill>
                <a:latin typeface="Courier"/>
              </a:rPr>
              <a:t>65</a:t>
            </a:r>
            <a:r>
              <a:rPr sz="1800">
                <a:latin typeface="Courier"/>
              </a:rPr>
              <a:t>)</a:t>
            </a:r>
          </a:p>
          <a:p>
            <a:pPr lvl="0" marL="0" indent="0">
              <a:buNone/>
            </a:pPr>
            <a:r>
              <a:rPr/>
              <a:t>The output is a data frame where all patients are 65 years or older.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7D468-EE70-CD4E-A3AC-039CC11E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Select</a:t>
            </a:r>
            <a:r>
              <a:rPr/>
              <a:t> </a:t>
            </a:r>
            <a:r>
              <a:rPr/>
              <a:t>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DA37-E46B-B641-BC9F-636CB92A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Allows you to choose specific columns from your dataset.</a:t>
            </a:r>
          </a:p>
          <a:p>
            <a:pPr lvl="0" marL="1270000" indent="0">
              <a:buNone/>
            </a:pPr>
            <a:r>
              <a:rPr sz="1800">
                <a:latin typeface="Courier"/>
              </a:rPr>
              <a:t>cchic </a:t>
            </a:r>
            <a:r>
              <a:rPr sz="1800">
                <a:solidFill>
                  <a:srgbClr val="666666"/>
                </a:solidFill>
                <a:latin typeface="Courier"/>
              </a:rPr>
              <a:t>%&gt;%</a:t>
            </a:r>
            <a:br/>
            <a:r>
              <a:rPr sz="1800">
                <a:solidFill>
                  <a:srgbClr val="4070A0"/>
                </a:solidFill>
                <a:latin typeface="Courier"/>
              </a:rPr>
              <a:t>  </a:t>
            </a:r>
            <a:r>
              <a:rPr sz="1800" b="1">
                <a:solidFill>
                  <a:srgbClr val="007020"/>
                </a:solidFill>
                <a:latin typeface="Courier"/>
              </a:rPr>
              <a:t>select</a:t>
            </a:r>
            <a:r>
              <a:rPr sz="1800">
                <a:latin typeface="Courier"/>
              </a:rPr>
              <a:t>(sex)</a:t>
            </a:r>
          </a:p>
          <a:p>
            <a:pPr lvl="0" marL="0" indent="0">
              <a:buNone/>
            </a:pPr>
            <a:r>
              <a:rPr/>
              <a:t>Output is a data frame with the gender of all patients.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Macintosh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session5: manipulate data in R</dc:title>
  <dc:creator/>
  <cp:keywords/>
  <dcterms:created xsi:type="dcterms:W3CDTF">2022-02-14T17:12:46Z</dcterms:created>
  <dcterms:modified xsi:type="dcterms:W3CDTF">2022-02-14T17:12:46Z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utput">
    <vt:lpwstr/>
  </property>
</Properties>
</file>